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8" r:id="rId1"/>
  </p:sldMasterIdLst>
  <p:notesMasterIdLst>
    <p:notesMasterId r:id="rId23"/>
  </p:notesMasterIdLst>
  <p:sldIdLst>
    <p:sldId id="256" r:id="rId2"/>
    <p:sldId id="276" r:id="rId3"/>
    <p:sldId id="277" r:id="rId4"/>
    <p:sldId id="278" r:id="rId5"/>
    <p:sldId id="294" r:id="rId6"/>
    <p:sldId id="279" r:id="rId7"/>
    <p:sldId id="280" r:id="rId8"/>
    <p:sldId id="281" r:id="rId9"/>
    <p:sldId id="282" r:id="rId10"/>
    <p:sldId id="283" r:id="rId11"/>
    <p:sldId id="284" r:id="rId12"/>
    <p:sldId id="285" r:id="rId13"/>
    <p:sldId id="286" r:id="rId14"/>
    <p:sldId id="288" r:id="rId15"/>
    <p:sldId id="298" r:id="rId16"/>
    <p:sldId id="293" r:id="rId17"/>
    <p:sldId id="295" r:id="rId18"/>
    <p:sldId id="296" r:id="rId19"/>
    <p:sldId id="297" r:id="rId20"/>
    <p:sldId id="292"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34" autoAdjust="0"/>
    <p:restoredTop sz="94660"/>
  </p:normalViewPr>
  <p:slideViewPr>
    <p:cSldViewPr snapToGrid="0">
      <p:cViewPr varScale="1">
        <p:scale>
          <a:sx n="93" d="100"/>
          <a:sy n="93" d="100"/>
        </p:scale>
        <p:origin x="18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C617D-9B0E-405C-86E7-C6A8ACD6DFD0}" type="datetimeFigureOut">
              <a:rPr lang="ru-RU" smtClean="0"/>
              <a:t>28.06.2022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3EF4E-1A4D-4FEB-A834-797480A8779C}" type="slidenum">
              <a:rPr lang="ru-RU" smtClean="0"/>
              <a:t>‹#›</a:t>
            </a:fld>
            <a:endParaRPr lang="ru-RU"/>
          </a:p>
        </p:txBody>
      </p:sp>
    </p:spTree>
    <p:extLst>
      <p:ext uri="{BB962C8B-B14F-4D97-AF65-F5344CB8AC3E}">
        <p14:creationId xmlns:p14="http://schemas.microsoft.com/office/powerpoint/2010/main" val="1363115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50F4789-B50A-4F00-BAA3-C3E1BC447AA3}" type="slidenum">
              <a:rPr lang="ru-RU" smtClean="0"/>
              <a:t>16</a:t>
            </a:fld>
            <a:endParaRPr lang="ru-RU"/>
          </a:p>
        </p:txBody>
      </p:sp>
    </p:spTree>
    <p:extLst>
      <p:ext uri="{BB962C8B-B14F-4D97-AF65-F5344CB8AC3E}">
        <p14:creationId xmlns:p14="http://schemas.microsoft.com/office/powerpoint/2010/main" val="723409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969337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09773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6853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620043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22900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475225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329363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997944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56684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6/28/2022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416959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7810006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6/28/2022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07694237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6/28/2022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536559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6/28/2022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23246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smtClean="0"/>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9334D819-9F07-4261-B09B-9E467E5D9002}" type="datetimeFigureOut">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63709980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334D819-9F07-4261-B09B-9E467E5D9002}" type="datetimeFigureOut">
              <a:rPr lang="en-US" smtClean="0"/>
              <a:t>6/28/2022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51951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334D819-9F07-4261-B09B-9E467E5D9002}" type="datetimeFigureOut">
              <a:rPr lang="en-US" smtClean="0"/>
              <a:pPr/>
              <a:t>6/28/2022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32205078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606320" y="6117615"/>
            <a:ext cx="7452336" cy="1096899"/>
          </a:xfrm>
        </p:spPr>
        <p:txBody>
          <a:bodyPr/>
          <a:lstStyle/>
          <a:p>
            <a:pPr algn="ctr"/>
            <a:r>
              <a:rPr lang="uk-UA" dirty="0" smtClean="0"/>
              <a:t>ОДЕССА 202</a:t>
            </a:r>
            <a:r>
              <a:rPr lang="en-US" dirty="0" smtClean="0"/>
              <a:t>1</a:t>
            </a:r>
            <a:endParaRPr lang="ru-RU" dirty="0"/>
          </a:p>
        </p:txBody>
      </p:sp>
      <p:sp>
        <p:nvSpPr>
          <p:cNvPr id="4" name="Заголовок 1"/>
          <p:cNvSpPr>
            <a:spLocks noGrp="1"/>
          </p:cNvSpPr>
          <p:nvPr>
            <p:ph type="ctrTitle"/>
          </p:nvPr>
        </p:nvSpPr>
        <p:spPr>
          <a:xfrm>
            <a:off x="411504" y="890016"/>
            <a:ext cx="9841968" cy="1914144"/>
          </a:xfrm>
        </p:spPr>
        <p:txBody>
          <a:bodyPr>
            <a:normAutofit/>
          </a:bodyPr>
          <a:lstStyle/>
          <a:p>
            <a:pPr algn="ctr"/>
            <a:r>
              <a:rPr lang="ru-RU" sz="3600" b="1" dirty="0" smtClean="0"/>
              <a:t>Проект производства мобильных зерносушилок с предоставлением услуги сушки зерна</a:t>
            </a:r>
            <a:endParaRPr lang="ru-RU" sz="3600" b="1" dirty="0"/>
          </a:p>
        </p:txBody>
      </p:sp>
      <p:sp>
        <p:nvSpPr>
          <p:cNvPr id="6" name="Подзаголовок 2"/>
          <p:cNvSpPr txBox="1">
            <a:spLocks/>
          </p:cNvSpPr>
          <p:nvPr/>
        </p:nvSpPr>
        <p:spPr>
          <a:xfrm>
            <a:off x="787391" y="5263984"/>
            <a:ext cx="8186250" cy="941744"/>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r>
              <a:rPr lang="uk-UA" sz="1400" i="1" dirty="0" smtClean="0">
                <a:solidFill>
                  <a:schemeClr val="bg1">
                    <a:lumMod val="50000"/>
                  </a:schemeClr>
                </a:solidFill>
              </a:rPr>
              <a:t>«Об</a:t>
            </a:r>
            <a:r>
              <a:rPr lang="ru-RU" sz="1400" i="1" dirty="0" smtClean="0">
                <a:solidFill>
                  <a:schemeClr val="bg1">
                    <a:lumMod val="50000"/>
                  </a:schemeClr>
                </a:solidFill>
              </a:rPr>
              <a:t>ъединяться вместе ― начало, быть вместе ― прогресс, и работать вместе ― успех»  </a:t>
            </a:r>
            <a:r>
              <a:rPr lang="ru-RU" sz="1400" i="1" dirty="0" err="1" smtClean="0">
                <a:solidFill>
                  <a:schemeClr val="bg1">
                    <a:lumMod val="50000"/>
                  </a:schemeClr>
                </a:solidFill>
              </a:rPr>
              <a:t>Г.Форд</a:t>
            </a:r>
            <a:r>
              <a:rPr lang="ru-RU" sz="1400" i="1" dirty="0" smtClean="0">
                <a:solidFill>
                  <a:schemeClr val="bg1">
                    <a:lumMod val="50000"/>
                  </a:schemeClr>
                </a:solidFill>
              </a:rPr>
              <a:t> </a:t>
            </a:r>
            <a:r>
              <a:rPr lang="ru-RU" sz="1400" dirty="0" smtClean="0">
                <a:solidFill>
                  <a:schemeClr val="bg1">
                    <a:lumMod val="50000"/>
                  </a:schemeClr>
                </a:solidFill>
              </a:rPr>
              <a:t> </a:t>
            </a:r>
            <a:endParaRPr lang="ru-RU" sz="1400" dirty="0">
              <a:solidFill>
                <a:schemeClr val="bg1">
                  <a:lumMod val="50000"/>
                </a:schemeClr>
              </a:solidFill>
            </a:endParaRPr>
          </a:p>
        </p:txBody>
      </p:sp>
    </p:spTree>
    <p:extLst>
      <p:ext uri="{BB962C8B-B14F-4D97-AF65-F5344CB8AC3E}">
        <p14:creationId xmlns:p14="http://schemas.microsoft.com/office/powerpoint/2010/main" val="3716793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err="1" smtClean="0"/>
              <a:t>Mepu</a:t>
            </a:r>
            <a:r>
              <a:rPr lang="en-US" sz="3600" dirty="0" smtClean="0"/>
              <a:t> (</a:t>
            </a:r>
            <a:r>
              <a:rPr lang="uk-UA" sz="3600" dirty="0" err="1" smtClean="0"/>
              <a:t>Финляндия</a:t>
            </a:r>
            <a:r>
              <a:rPr lang="en-US" sz="3600" dirty="0" smtClean="0"/>
              <a:t>)</a:t>
            </a:r>
            <a:endParaRPr lang="ru-RU" sz="3600" dirty="0"/>
          </a:p>
        </p:txBody>
      </p:sp>
      <p:pic>
        <p:nvPicPr>
          <p:cNvPr id="4" name="Объект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27981"/>
          <a:stretch/>
        </p:blipFill>
        <p:spPr>
          <a:xfrm>
            <a:off x="5028597" y="1832309"/>
            <a:ext cx="4245405" cy="4362157"/>
          </a:xfr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696" y="1838094"/>
            <a:ext cx="3451215" cy="4356372"/>
          </a:xfrm>
          <a:prstGeom prst="rect">
            <a:avLst/>
          </a:prstGeom>
        </p:spPr>
      </p:pic>
    </p:spTree>
    <p:extLst>
      <p:ext uri="{BB962C8B-B14F-4D97-AF65-F5344CB8AC3E}">
        <p14:creationId xmlns:p14="http://schemas.microsoft.com/office/powerpoint/2010/main" val="32573099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err="1" smtClean="0"/>
              <a:t>Agrex</a:t>
            </a:r>
            <a:r>
              <a:rPr lang="en-US" sz="3600" dirty="0" smtClean="0"/>
              <a:t> (</a:t>
            </a:r>
            <a:r>
              <a:rPr lang="uk-UA" sz="3600" dirty="0" err="1" smtClean="0"/>
              <a:t>Италия</a:t>
            </a:r>
            <a:r>
              <a:rPr lang="en-US" sz="3600" dirty="0" smtClean="0"/>
              <a:t>)</a:t>
            </a:r>
            <a:endParaRPr lang="ru-RU" sz="36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40" y="1547062"/>
            <a:ext cx="4151086" cy="2343093"/>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770" y="2980109"/>
            <a:ext cx="4876800" cy="3657600"/>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5897" y="1463041"/>
            <a:ext cx="4987109" cy="3740332"/>
          </a:xfrm>
          <a:prstGeom prst="rect">
            <a:avLst/>
          </a:prstGeom>
        </p:spPr>
      </p:pic>
    </p:spTree>
    <p:extLst>
      <p:ext uri="{BB962C8B-B14F-4D97-AF65-F5344CB8AC3E}">
        <p14:creationId xmlns:p14="http://schemas.microsoft.com/office/powerpoint/2010/main" val="32362092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err="1" smtClean="0"/>
              <a:t>Mecmar</a:t>
            </a:r>
            <a:r>
              <a:rPr lang="en-US" sz="3600" dirty="0" smtClean="0"/>
              <a:t> (</a:t>
            </a:r>
            <a:r>
              <a:rPr lang="uk-UA" sz="3600" dirty="0" err="1" smtClean="0"/>
              <a:t>Италия</a:t>
            </a:r>
            <a:r>
              <a:rPr lang="en-US" sz="3600" dirty="0" smtClean="0"/>
              <a:t>) </a:t>
            </a:r>
            <a:endParaRPr lang="ru-RU" sz="3600" dirty="0"/>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30400"/>
            <a:ext cx="5098141" cy="3823606"/>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109" y="1869439"/>
            <a:ext cx="5179423" cy="3884567"/>
          </a:xfrm>
          <a:prstGeom prst="rect">
            <a:avLst/>
          </a:prstGeom>
        </p:spPr>
      </p:pic>
    </p:spTree>
    <p:extLst>
      <p:ext uri="{BB962C8B-B14F-4D97-AF65-F5344CB8AC3E}">
        <p14:creationId xmlns:p14="http://schemas.microsoft.com/office/powerpoint/2010/main" val="717145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97874" y="528189"/>
            <a:ext cx="7171317" cy="530225"/>
          </a:xfrm>
        </p:spPr>
        <p:txBody>
          <a:bodyPr>
            <a:noAutofit/>
          </a:bodyPr>
          <a:lstStyle/>
          <a:p>
            <a:r>
              <a:rPr lang="ru-RU" sz="3600" b="1" dirty="0" smtClean="0"/>
              <a:t>Продукт проекта: «</a:t>
            </a:r>
            <a:r>
              <a:rPr lang="en-US" sz="3600" b="1" dirty="0" smtClean="0"/>
              <a:t>HAMMOND</a:t>
            </a:r>
            <a:r>
              <a:rPr lang="ru-RU" sz="3600" b="1" dirty="0" smtClean="0"/>
              <a:t>»</a:t>
            </a:r>
            <a:endParaRPr lang="ru-RU" sz="3600" b="1" dirty="0"/>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6605" y="1332411"/>
            <a:ext cx="3686028" cy="5525589"/>
          </a:xfrm>
        </p:spPr>
      </p:pic>
      <p:sp>
        <p:nvSpPr>
          <p:cNvPr id="3" name="Текст 2"/>
          <p:cNvSpPr>
            <a:spLocks noGrp="1"/>
          </p:cNvSpPr>
          <p:nvPr>
            <p:ph type="body" sz="half" idx="2"/>
          </p:nvPr>
        </p:nvSpPr>
        <p:spPr>
          <a:xfrm>
            <a:off x="693483" y="1770391"/>
            <a:ext cx="3507813" cy="2290136"/>
          </a:xfrm>
        </p:spPr>
        <p:txBody>
          <a:bodyPr>
            <a:normAutofit/>
          </a:bodyPr>
          <a:lstStyle/>
          <a:p>
            <a:r>
              <a:rPr lang="ru-RU" sz="1600" b="1" dirty="0" smtClean="0">
                <a:solidFill>
                  <a:schemeClr val="bg1">
                    <a:lumMod val="50000"/>
                  </a:schemeClr>
                </a:solidFill>
              </a:rPr>
              <a:t>Преимущества</a:t>
            </a:r>
          </a:p>
          <a:p>
            <a:pPr marL="285750" indent="-285750">
              <a:buFont typeface="Wingdings" panose="05000000000000000000" pitchFamily="2" charset="2"/>
              <a:buChar char="Ø"/>
            </a:pPr>
            <a:r>
              <a:rPr lang="ru-RU" sz="1600" dirty="0" smtClean="0">
                <a:solidFill>
                  <a:schemeClr val="bg1">
                    <a:lumMod val="50000"/>
                  </a:schemeClr>
                </a:solidFill>
              </a:rPr>
              <a:t> Мобильность.</a:t>
            </a:r>
          </a:p>
          <a:p>
            <a:pPr marL="285750" indent="-285750">
              <a:buFont typeface="Wingdings" panose="05000000000000000000" pitchFamily="2" charset="2"/>
              <a:buChar char="Ø"/>
            </a:pPr>
            <a:r>
              <a:rPr lang="ru-RU" sz="1600" dirty="0" smtClean="0">
                <a:solidFill>
                  <a:schemeClr val="bg1">
                    <a:lumMod val="50000"/>
                  </a:schemeClr>
                </a:solidFill>
              </a:rPr>
              <a:t> </a:t>
            </a:r>
            <a:r>
              <a:rPr lang="ru-RU" sz="1600" dirty="0">
                <a:solidFill>
                  <a:schemeClr val="bg1">
                    <a:lumMod val="50000"/>
                  </a:schemeClr>
                </a:solidFill>
              </a:rPr>
              <a:t>В</a:t>
            </a:r>
            <a:r>
              <a:rPr lang="ru-RU" sz="1600" dirty="0" smtClean="0">
                <a:solidFill>
                  <a:schemeClr val="bg1">
                    <a:lumMod val="50000"/>
                  </a:schemeClr>
                </a:solidFill>
              </a:rPr>
              <a:t>ысокая производительность.</a:t>
            </a:r>
          </a:p>
          <a:p>
            <a:pPr marL="285750" indent="-285750">
              <a:buFont typeface="Wingdings" panose="05000000000000000000" pitchFamily="2" charset="2"/>
              <a:buChar char="Ø"/>
            </a:pPr>
            <a:r>
              <a:rPr lang="ru-RU" sz="1600" dirty="0" smtClean="0">
                <a:solidFill>
                  <a:schemeClr val="bg1">
                    <a:lumMod val="50000"/>
                  </a:schemeClr>
                </a:solidFill>
              </a:rPr>
              <a:t> </a:t>
            </a:r>
            <a:r>
              <a:rPr lang="ru-RU" sz="1600" dirty="0">
                <a:solidFill>
                  <a:schemeClr val="bg1">
                    <a:lumMod val="50000"/>
                  </a:schemeClr>
                </a:solidFill>
              </a:rPr>
              <a:t>К</a:t>
            </a:r>
            <a:r>
              <a:rPr lang="ru-RU" sz="1600" dirty="0" smtClean="0">
                <a:solidFill>
                  <a:schemeClr val="bg1">
                    <a:lumMod val="50000"/>
                  </a:schemeClr>
                </a:solidFill>
              </a:rPr>
              <a:t>ачество сушки.</a:t>
            </a:r>
          </a:p>
          <a:p>
            <a:pPr marL="285750" indent="-285750">
              <a:buFont typeface="Wingdings" panose="05000000000000000000" pitchFamily="2" charset="2"/>
              <a:buChar char="Ø"/>
            </a:pPr>
            <a:r>
              <a:rPr lang="ru-RU" sz="1600" dirty="0" smtClean="0">
                <a:solidFill>
                  <a:schemeClr val="bg1">
                    <a:lumMod val="50000"/>
                  </a:schemeClr>
                </a:solidFill>
              </a:rPr>
              <a:t> Техподдержка.</a:t>
            </a:r>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191" y="1203232"/>
            <a:ext cx="1812580" cy="2447365"/>
          </a:xfrm>
          <a:prstGeom prst="rect">
            <a:avLst/>
          </a:prstGeom>
        </p:spPr>
      </p:pic>
      <p:pic>
        <p:nvPicPr>
          <p:cNvPr id="8" name="Рисунок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9461" y="4060527"/>
            <a:ext cx="1812310" cy="2405555"/>
          </a:xfrm>
          <a:prstGeom prst="rect">
            <a:avLst/>
          </a:prstGeom>
        </p:spPr>
      </p:pic>
      <p:pic>
        <p:nvPicPr>
          <p:cNvPr id="9" name="Рисунок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047" y="4318458"/>
            <a:ext cx="2824722" cy="2147624"/>
          </a:xfrm>
          <a:prstGeom prst="rect">
            <a:avLst/>
          </a:prstGeom>
        </p:spPr>
      </p:pic>
      <p:pic>
        <p:nvPicPr>
          <p:cNvPr id="5" name="Рисунок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327" y="1545194"/>
            <a:ext cx="2499779" cy="5100022"/>
          </a:xfrm>
          <a:prstGeom prst="rect">
            <a:avLst/>
          </a:prstGeom>
        </p:spPr>
      </p:pic>
    </p:spTree>
    <p:extLst>
      <p:ext uri="{BB962C8B-B14F-4D97-AF65-F5344CB8AC3E}">
        <p14:creationId xmlns:p14="http://schemas.microsoft.com/office/powerpoint/2010/main" val="12494888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b="1" dirty="0"/>
              <a:t>Финансовый </a:t>
            </a:r>
            <a:r>
              <a:rPr lang="ru-RU" b="1" dirty="0" smtClean="0"/>
              <a:t>план</a:t>
            </a:r>
            <a:endParaRPr lang="ru-RU" b="1" dirty="0"/>
          </a:p>
        </p:txBody>
      </p:sp>
      <p:sp>
        <p:nvSpPr>
          <p:cNvPr id="3" name="Объект 2"/>
          <p:cNvSpPr>
            <a:spLocks noGrp="1"/>
          </p:cNvSpPr>
          <p:nvPr>
            <p:ph idx="1"/>
          </p:nvPr>
        </p:nvSpPr>
        <p:spPr>
          <a:xfrm>
            <a:off x="736238" y="2175401"/>
            <a:ext cx="9139282" cy="3006199"/>
          </a:xfrm>
        </p:spPr>
        <p:txBody>
          <a:bodyPr>
            <a:normAutofit/>
          </a:bodyPr>
          <a:lstStyle/>
          <a:p>
            <a:pPr marL="0" indent="0" algn="just">
              <a:buNone/>
            </a:pPr>
            <a:r>
              <a:rPr lang="ru-RU" dirty="0" smtClean="0">
                <a:solidFill>
                  <a:schemeClr val="bg1">
                    <a:lumMod val="50000"/>
                  </a:schemeClr>
                </a:solidFill>
              </a:rPr>
              <a:t>Проект подразумевает производство пилотной модели, проведение испытаний, организация маркетинговых мероприятий. После чего, каждая последующая единица оборудования будет производится по факту предоплаты.</a:t>
            </a:r>
          </a:p>
          <a:p>
            <a:pPr marL="0" indent="0" algn="just">
              <a:buNone/>
            </a:pPr>
            <a:endParaRPr lang="ru-RU" dirty="0" smtClean="0">
              <a:solidFill>
                <a:schemeClr val="bg1">
                  <a:lumMod val="50000"/>
                </a:schemeClr>
              </a:solidFill>
            </a:endParaRPr>
          </a:p>
          <a:p>
            <a:pPr marL="0" indent="0" algn="just">
              <a:buNone/>
            </a:pPr>
            <a:r>
              <a:rPr lang="ru-RU" dirty="0" smtClean="0">
                <a:solidFill>
                  <a:schemeClr val="bg1">
                    <a:lumMod val="50000"/>
                  </a:schemeClr>
                </a:solidFill>
              </a:rPr>
              <a:t>Общая стоимость проекта (производство пилотной модели и первый год деятельности) составляет </a:t>
            </a:r>
            <a:r>
              <a:rPr lang="ru-RU" b="1" dirty="0" smtClean="0">
                <a:solidFill>
                  <a:schemeClr val="bg1">
                    <a:lumMod val="50000"/>
                  </a:schemeClr>
                </a:solidFill>
              </a:rPr>
              <a:t>61 </a:t>
            </a:r>
            <a:r>
              <a:rPr lang="ru-RU" b="1" dirty="0">
                <a:solidFill>
                  <a:schemeClr val="bg1">
                    <a:lumMod val="50000"/>
                  </a:schemeClr>
                </a:solidFill>
              </a:rPr>
              <a:t>5</a:t>
            </a:r>
            <a:r>
              <a:rPr lang="ru-RU" b="1" dirty="0" smtClean="0">
                <a:solidFill>
                  <a:schemeClr val="bg1">
                    <a:lumMod val="50000"/>
                  </a:schemeClr>
                </a:solidFill>
              </a:rPr>
              <a:t>00 евро </a:t>
            </a:r>
            <a:r>
              <a:rPr lang="ru-RU" dirty="0" smtClean="0">
                <a:solidFill>
                  <a:schemeClr val="bg1">
                    <a:lumMod val="50000"/>
                  </a:schemeClr>
                </a:solidFill>
              </a:rPr>
              <a:t>(курс 30 </a:t>
            </a:r>
            <a:r>
              <a:rPr lang="ru-RU" dirty="0" err="1" smtClean="0">
                <a:solidFill>
                  <a:schemeClr val="bg1">
                    <a:lumMod val="50000"/>
                  </a:schemeClr>
                </a:solidFill>
              </a:rPr>
              <a:t>грн</a:t>
            </a:r>
            <a:r>
              <a:rPr lang="en-US" dirty="0" smtClean="0">
                <a:solidFill>
                  <a:schemeClr val="bg1">
                    <a:lumMod val="50000"/>
                  </a:schemeClr>
                </a:solidFill>
              </a:rPr>
              <a:t>/</a:t>
            </a:r>
            <a:r>
              <a:rPr lang="uk-UA" dirty="0" err="1">
                <a:solidFill>
                  <a:schemeClr val="bg1">
                    <a:lumMod val="50000"/>
                  </a:schemeClr>
                </a:solidFill>
              </a:rPr>
              <a:t>е</a:t>
            </a:r>
            <a:r>
              <a:rPr lang="uk-UA" dirty="0" err="1" smtClean="0">
                <a:solidFill>
                  <a:schemeClr val="bg1">
                    <a:lumMod val="50000"/>
                  </a:schemeClr>
                </a:solidFill>
              </a:rPr>
              <a:t>вро</a:t>
            </a:r>
            <a:r>
              <a:rPr lang="ru-RU" dirty="0" smtClean="0">
                <a:solidFill>
                  <a:schemeClr val="bg1">
                    <a:lumMod val="50000"/>
                  </a:schemeClr>
                </a:solidFill>
              </a:rPr>
              <a:t>).</a:t>
            </a:r>
          </a:p>
          <a:p>
            <a:pPr marL="0" indent="0" algn="just">
              <a:buNone/>
            </a:pPr>
            <a:endParaRPr lang="ru-RU" sz="2400" b="1" dirty="0" smtClean="0"/>
          </a:p>
        </p:txBody>
      </p:sp>
    </p:spTree>
    <p:extLst>
      <p:ext uri="{BB962C8B-B14F-4D97-AF65-F5344CB8AC3E}">
        <p14:creationId xmlns:p14="http://schemas.microsoft.com/office/powerpoint/2010/main" val="31881248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600"/>
            <a:ext cx="8596668" cy="683741"/>
          </a:xfrm>
        </p:spPr>
        <p:txBody>
          <a:bodyPr/>
          <a:lstStyle/>
          <a:p>
            <a:r>
              <a:rPr lang="uk-UA" dirty="0" smtClean="0"/>
              <a:t>Р</a:t>
            </a:r>
            <a:r>
              <a:rPr lang="ru-RU" dirty="0" err="1" smtClean="0"/>
              <a:t>асходы</a:t>
            </a:r>
            <a:endParaRPr lang="ru-RU" dirty="0"/>
          </a:p>
        </p:txBody>
      </p:sp>
      <p:sp>
        <p:nvSpPr>
          <p:cNvPr id="3" name="Объект 2"/>
          <p:cNvSpPr>
            <a:spLocks noGrp="1"/>
          </p:cNvSpPr>
          <p:nvPr>
            <p:ph idx="1"/>
          </p:nvPr>
        </p:nvSpPr>
        <p:spPr>
          <a:xfrm>
            <a:off x="677334" y="2160589"/>
            <a:ext cx="8596668" cy="4058979"/>
          </a:xfrm>
        </p:spPr>
        <p:txBody>
          <a:bodyPr>
            <a:normAutofit/>
          </a:bodyPr>
          <a:lstStyle/>
          <a:p>
            <a:pPr marL="0" indent="0">
              <a:buNone/>
            </a:pPr>
            <a:r>
              <a:rPr lang="ru-RU" i="1" dirty="0">
                <a:solidFill>
                  <a:schemeClr val="bg1">
                    <a:lumMod val="50000"/>
                  </a:schemeClr>
                </a:solidFill>
              </a:rPr>
              <a:t>Себестоимость </a:t>
            </a:r>
            <a:r>
              <a:rPr lang="ru-RU" i="1" dirty="0" smtClean="0">
                <a:solidFill>
                  <a:schemeClr val="bg1">
                    <a:lumMod val="50000"/>
                  </a:schemeClr>
                </a:solidFill>
              </a:rPr>
              <a:t>продукции</a:t>
            </a:r>
          </a:p>
          <a:p>
            <a:pPr marL="0" indent="0">
              <a:buNone/>
            </a:pPr>
            <a:endParaRPr lang="ru-RU" dirty="0">
              <a:solidFill>
                <a:schemeClr val="bg1">
                  <a:lumMod val="50000"/>
                </a:schemeClr>
              </a:solidFill>
            </a:endParaRPr>
          </a:p>
          <a:p>
            <a:pPr>
              <a:buFont typeface="Wingdings" panose="05000000000000000000" pitchFamily="2" charset="2"/>
              <a:buChar char="Ø"/>
            </a:pPr>
            <a:r>
              <a:rPr lang="ru-RU" dirty="0">
                <a:solidFill>
                  <a:schemeClr val="bg1">
                    <a:lumMod val="50000"/>
                  </a:schemeClr>
                </a:solidFill>
              </a:rPr>
              <a:t>Прямые материальные расходы – 1 353 480 </a:t>
            </a:r>
            <a:r>
              <a:rPr lang="ru-RU" dirty="0" err="1">
                <a:solidFill>
                  <a:schemeClr val="bg1">
                    <a:lumMod val="50000"/>
                  </a:schemeClr>
                </a:solidFill>
              </a:rPr>
              <a:t>грн</a:t>
            </a:r>
            <a:endParaRPr lang="ru-RU" dirty="0">
              <a:solidFill>
                <a:schemeClr val="bg1">
                  <a:lumMod val="50000"/>
                </a:schemeClr>
              </a:solidFill>
            </a:endParaRPr>
          </a:p>
          <a:p>
            <a:pPr>
              <a:buFont typeface="Wingdings" panose="05000000000000000000" pitchFamily="2" charset="2"/>
              <a:buChar char="Ø"/>
            </a:pPr>
            <a:r>
              <a:rPr lang="ru-RU" dirty="0">
                <a:solidFill>
                  <a:schemeClr val="bg1">
                    <a:lumMod val="50000"/>
                  </a:schemeClr>
                </a:solidFill>
              </a:rPr>
              <a:t>Сборка, наладка, испытания – 140 000 </a:t>
            </a:r>
            <a:r>
              <a:rPr lang="ru-RU" dirty="0" err="1">
                <a:solidFill>
                  <a:schemeClr val="bg1">
                    <a:lumMod val="50000"/>
                  </a:schemeClr>
                </a:solidFill>
              </a:rPr>
              <a:t>грн</a:t>
            </a:r>
            <a:endParaRPr lang="ru-RU" dirty="0">
              <a:solidFill>
                <a:schemeClr val="bg1">
                  <a:lumMod val="50000"/>
                </a:schemeClr>
              </a:solidFill>
            </a:endParaRPr>
          </a:p>
          <a:p>
            <a:pPr>
              <a:buFont typeface="Wingdings" panose="05000000000000000000" pitchFamily="2" charset="2"/>
              <a:buChar char="Ø"/>
            </a:pPr>
            <a:r>
              <a:rPr lang="ru-RU" dirty="0">
                <a:solidFill>
                  <a:schemeClr val="bg1">
                    <a:lumMod val="50000"/>
                  </a:schemeClr>
                </a:solidFill>
              </a:rPr>
              <a:t>Административные расходы – 76 600 </a:t>
            </a:r>
            <a:r>
              <a:rPr lang="ru-RU" dirty="0" err="1">
                <a:solidFill>
                  <a:schemeClr val="bg1">
                    <a:lumMod val="50000"/>
                  </a:schemeClr>
                </a:solidFill>
              </a:rPr>
              <a:t>грн</a:t>
            </a:r>
            <a:endParaRPr lang="ru-RU" dirty="0">
              <a:solidFill>
                <a:schemeClr val="bg1">
                  <a:lumMod val="50000"/>
                </a:schemeClr>
              </a:solidFill>
            </a:endParaRPr>
          </a:p>
          <a:p>
            <a:pPr>
              <a:buFont typeface="Wingdings" panose="05000000000000000000" pitchFamily="2" charset="2"/>
              <a:buChar char="Ø"/>
            </a:pPr>
            <a:r>
              <a:rPr lang="ru-RU" dirty="0">
                <a:solidFill>
                  <a:schemeClr val="bg1">
                    <a:lumMod val="50000"/>
                  </a:schemeClr>
                </a:solidFill>
              </a:rPr>
              <a:t>Расходы на маркетинг – 184 000 </a:t>
            </a:r>
            <a:r>
              <a:rPr lang="ru-RU" dirty="0" err="1">
                <a:solidFill>
                  <a:schemeClr val="bg1">
                    <a:lumMod val="50000"/>
                  </a:schemeClr>
                </a:solidFill>
              </a:rPr>
              <a:t>грн</a:t>
            </a:r>
            <a:endParaRPr lang="ru-RU" dirty="0">
              <a:solidFill>
                <a:schemeClr val="bg1">
                  <a:lumMod val="50000"/>
                </a:schemeClr>
              </a:solidFill>
            </a:endParaRPr>
          </a:p>
          <a:p>
            <a:pPr>
              <a:buFont typeface="Wingdings" panose="05000000000000000000" pitchFamily="2" charset="2"/>
              <a:buChar char="Ø"/>
            </a:pPr>
            <a:r>
              <a:rPr lang="ru-RU" dirty="0">
                <a:solidFill>
                  <a:schemeClr val="bg1">
                    <a:lumMod val="50000"/>
                  </a:schemeClr>
                </a:solidFill>
              </a:rPr>
              <a:t>Прочие непредвиденные операционные расходы – 90 000 </a:t>
            </a:r>
            <a:r>
              <a:rPr lang="ru-RU" dirty="0" err="1">
                <a:solidFill>
                  <a:schemeClr val="bg1">
                    <a:lumMod val="50000"/>
                  </a:schemeClr>
                </a:solidFill>
              </a:rPr>
              <a:t>грн</a:t>
            </a:r>
            <a:endParaRPr lang="ru-RU" dirty="0">
              <a:solidFill>
                <a:schemeClr val="bg1">
                  <a:lumMod val="50000"/>
                </a:schemeClr>
              </a:solidFill>
            </a:endParaRPr>
          </a:p>
        </p:txBody>
      </p:sp>
    </p:spTree>
    <p:extLst>
      <p:ext uri="{BB962C8B-B14F-4D97-AF65-F5344CB8AC3E}">
        <p14:creationId xmlns:p14="http://schemas.microsoft.com/office/powerpoint/2010/main" val="3036782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a:spLocks noGrp="1"/>
          </p:cNvSpPr>
          <p:nvPr>
            <p:ph type="title"/>
          </p:nvPr>
        </p:nvSpPr>
        <p:spPr/>
        <p:txBody>
          <a:bodyPr>
            <a:noAutofit/>
          </a:bodyPr>
          <a:lstStyle/>
          <a:p>
            <a:pPr algn="l"/>
            <a:r>
              <a:rPr lang="ru-RU" sz="2800" dirty="0" smtClean="0">
                <a:latin typeface="+mn-lt"/>
              </a:rPr>
              <a:t>Доход проекта:</a:t>
            </a:r>
            <a:endParaRPr lang="ru-RU" sz="2800" dirty="0">
              <a:latin typeface="+mn-lt"/>
            </a:endParaRPr>
          </a:p>
        </p:txBody>
      </p:sp>
      <p:sp>
        <p:nvSpPr>
          <p:cNvPr id="5" name="Подзаголовок 2"/>
          <p:cNvSpPr txBox="1">
            <a:spLocks/>
          </p:cNvSpPr>
          <p:nvPr/>
        </p:nvSpPr>
        <p:spPr>
          <a:xfrm>
            <a:off x="583474" y="1607602"/>
            <a:ext cx="9889454" cy="4212771"/>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ru-RU" sz="2000" dirty="0" smtClean="0">
                <a:solidFill>
                  <a:schemeClr val="bg1">
                    <a:lumMod val="50000"/>
                  </a:schemeClr>
                </a:solidFill>
              </a:rPr>
              <a:t>Стоимость проекта изготовления первой единицы продукции – 61 500 Евро</a:t>
            </a:r>
            <a:br>
              <a:rPr lang="ru-RU" sz="2000" dirty="0" smtClean="0">
                <a:solidFill>
                  <a:schemeClr val="bg1">
                    <a:lumMod val="50000"/>
                  </a:schemeClr>
                </a:solidFill>
              </a:rPr>
            </a:br>
            <a:r>
              <a:rPr lang="ru-RU" sz="2000" dirty="0" smtClean="0">
                <a:solidFill>
                  <a:schemeClr val="bg1">
                    <a:lumMod val="50000"/>
                  </a:schemeClr>
                </a:solidFill>
              </a:rPr>
              <a:t>Предполагаемая цена реализации первой единицы продукции – 92 000 Евро</a:t>
            </a:r>
            <a:br>
              <a:rPr lang="ru-RU" sz="2000" dirty="0" smtClean="0">
                <a:solidFill>
                  <a:schemeClr val="bg1">
                    <a:lumMod val="50000"/>
                  </a:schemeClr>
                </a:solidFill>
              </a:rPr>
            </a:br>
            <a:r>
              <a:rPr lang="ru-RU" sz="2000" dirty="0" smtClean="0">
                <a:solidFill>
                  <a:schemeClr val="bg1">
                    <a:lumMod val="50000"/>
                  </a:schemeClr>
                </a:solidFill>
              </a:rPr>
              <a:t>Чистая прибыль с учетом уплаты всех налогов – 20 841 Евро</a:t>
            </a:r>
            <a:br>
              <a:rPr lang="ru-RU" sz="2000" dirty="0" smtClean="0">
                <a:solidFill>
                  <a:schemeClr val="bg1">
                    <a:lumMod val="50000"/>
                  </a:schemeClr>
                </a:solidFill>
              </a:rPr>
            </a:br>
            <a:r>
              <a:rPr lang="ru-RU" sz="2000" dirty="0" smtClean="0">
                <a:solidFill>
                  <a:schemeClr val="bg1">
                    <a:lumMod val="50000"/>
                  </a:schemeClr>
                </a:solidFill>
              </a:rPr>
              <a:t>Маржа составляет – 33%</a:t>
            </a:r>
            <a:br>
              <a:rPr lang="ru-RU" sz="2000" dirty="0" smtClean="0">
                <a:solidFill>
                  <a:schemeClr val="bg1">
                    <a:lumMod val="50000"/>
                  </a:schemeClr>
                </a:solidFill>
              </a:rPr>
            </a:br>
            <a:r>
              <a:rPr lang="ru-RU" sz="2000" dirty="0" smtClean="0">
                <a:solidFill>
                  <a:schemeClr val="bg1">
                    <a:lumMod val="50000"/>
                  </a:schemeClr>
                </a:solidFill>
              </a:rPr>
              <a:t>Чистая маржа составляет </a:t>
            </a:r>
            <a:r>
              <a:rPr lang="ru-RU" sz="2000" dirty="0">
                <a:solidFill>
                  <a:schemeClr val="bg1">
                    <a:lumMod val="50000"/>
                  </a:schemeClr>
                </a:solidFill>
              </a:rPr>
              <a:t>– </a:t>
            </a:r>
            <a:r>
              <a:rPr lang="ru-RU" sz="2000" dirty="0" smtClean="0">
                <a:solidFill>
                  <a:schemeClr val="bg1">
                    <a:lumMod val="50000"/>
                  </a:schemeClr>
                </a:solidFill>
              </a:rPr>
              <a:t>23%</a:t>
            </a:r>
          </a:p>
          <a:p>
            <a:endParaRPr lang="ru-RU" sz="2000" dirty="0" smtClean="0">
              <a:solidFill>
                <a:schemeClr val="bg1">
                  <a:lumMod val="50000"/>
                </a:schemeClr>
              </a:solidFill>
            </a:endParaRPr>
          </a:p>
          <a:p>
            <a:r>
              <a:rPr lang="ru-RU" sz="2000" dirty="0" smtClean="0">
                <a:solidFill>
                  <a:schemeClr val="bg1">
                    <a:lumMod val="50000"/>
                  </a:schemeClr>
                </a:solidFill>
              </a:rPr>
              <a:t>Стоимость проекта изготовления второй единицы продукции – 55 000 Евро</a:t>
            </a:r>
            <a:br>
              <a:rPr lang="ru-RU" sz="2000" dirty="0" smtClean="0">
                <a:solidFill>
                  <a:schemeClr val="bg1">
                    <a:lumMod val="50000"/>
                  </a:schemeClr>
                </a:solidFill>
              </a:rPr>
            </a:br>
            <a:r>
              <a:rPr lang="ru-RU" sz="2000" dirty="0" smtClean="0">
                <a:solidFill>
                  <a:schemeClr val="bg1">
                    <a:lumMod val="50000"/>
                  </a:schemeClr>
                </a:solidFill>
              </a:rPr>
              <a:t>Предполагаемая цена реализации второй единицы продукции – 107 000 Евро</a:t>
            </a:r>
            <a:br>
              <a:rPr lang="ru-RU" sz="2000" dirty="0" smtClean="0">
                <a:solidFill>
                  <a:schemeClr val="bg1">
                    <a:lumMod val="50000"/>
                  </a:schemeClr>
                </a:solidFill>
              </a:rPr>
            </a:br>
            <a:r>
              <a:rPr lang="ru-RU" sz="2000" dirty="0" smtClean="0">
                <a:solidFill>
                  <a:schemeClr val="bg1">
                    <a:lumMod val="50000"/>
                  </a:schemeClr>
                </a:solidFill>
              </a:rPr>
              <a:t>Чистая прибыль с учетом уплаты всех налогов – 35 533 Евро</a:t>
            </a:r>
            <a:br>
              <a:rPr lang="ru-RU" sz="2000" dirty="0" smtClean="0">
                <a:solidFill>
                  <a:schemeClr val="bg1">
                    <a:lumMod val="50000"/>
                  </a:schemeClr>
                </a:solidFill>
              </a:rPr>
            </a:br>
            <a:r>
              <a:rPr lang="ru-RU" sz="2000" dirty="0" smtClean="0">
                <a:solidFill>
                  <a:schemeClr val="bg1">
                    <a:lumMod val="50000"/>
                  </a:schemeClr>
                </a:solidFill>
              </a:rPr>
              <a:t>Маржа составляет – 48%</a:t>
            </a:r>
            <a:br>
              <a:rPr lang="ru-RU" sz="2000" dirty="0" smtClean="0">
                <a:solidFill>
                  <a:schemeClr val="bg1">
                    <a:lumMod val="50000"/>
                  </a:schemeClr>
                </a:solidFill>
              </a:rPr>
            </a:br>
            <a:r>
              <a:rPr lang="ru-RU" sz="2000" dirty="0" smtClean="0">
                <a:solidFill>
                  <a:schemeClr val="bg1">
                    <a:lumMod val="50000"/>
                  </a:schemeClr>
                </a:solidFill>
              </a:rPr>
              <a:t>Чистая маржа составляет – 33%</a:t>
            </a:r>
          </a:p>
          <a:p>
            <a:endParaRPr lang="ru-RU" dirty="0"/>
          </a:p>
        </p:txBody>
      </p:sp>
    </p:spTree>
    <p:extLst>
      <p:ext uri="{BB962C8B-B14F-4D97-AF65-F5344CB8AC3E}">
        <p14:creationId xmlns:p14="http://schemas.microsoft.com/office/powerpoint/2010/main" val="4105812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600"/>
            <a:ext cx="8596668" cy="873211"/>
          </a:xfrm>
        </p:spPr>
        <p:txBody>
          <a:bodyPr/>
          <a:lstStyle/>
          <a:p>
            <a:r>
              <a:rPr lang="en-US" dirty="0" smtClean="0"/>
              <a:t>SWOT </a:t>
            </a:r>
            <a:r>
              <a:rPr lang="uk-UA" dirty="0" err="1" smtClean="0"/>
              <a:t>анализ</a:t>
            </a:r>
            <a:endParaRPr lang="ru-RU" dirty="0"/>
          </a:p>
        </p:txBody>
      </p:sp>
      <p:sp>
        <p:nvSpPr>
          <p:cNvPr id="3" name="Объект 2"/>
          <p:cNvSpPr>
            <a:spLocks noGrp="1"/>
          </p:cNvSpPr>
          <p:nvPr>
            <p:ph idx="1"/>
          </p:nvPr>
        </p:nvSpPr>
        <p:spPr>
          <a:xfrm>
            <a:off x="677334" y="1268627"/>
            <a:ext cx="8596668" cy="5165124"/>
          </a:xfrm>
        </p:spPr>
        <p:txBody>
          <a:bodyPr>
            <a:noAutofit/>
          </a:bodyPr>
          <a:lstStyle/>
          <a:p>
            <a:pPr marL="0" indent="0">
              <a:buNone/>
            </a:pPr>
            <a:r>
              <a:rPr lang="ru-RU" sz="1600" b="1" i="1" dirty="0" smtClean="0">
                <a:solidFill>
                  <a:schemeClr val="bg1">
                    <a:lumMod val="50000"/>
                  </a:schemeClr>
                </a:solidFill>
              </a:rPr>
              <a:t>     Сильные </a:t>
            </a:r>
            <a:r>
              <a:rPr lang="ru-RU" sz="1600" b="1" i="1" dirty="0">
                <a:solidFill>
                  <a:schemeClr val="bg1">
                    <a:lumMod val="50000"/>
                  </a:schemeClr>
                </a:solidFill>
              </a:rPr>
              <a:t>стороны:</a:t>
            </a:r>
            <a:endParaRPr lang="ru-RU" sz="1600" i="1" dirty="0">
              <a:solidFill>
                <a:schemeClr val="bg1">
                  <a:lumMod val="50000"/>
                </a:schemeClr>
              </a:solidFill>
            </a:endParaRPr>
          </a:p>
          <a:p>
            <a:r>
              <a:rPr lang="ru-RU" sz="1600" dirty="0" smtClean="0">
                <a:solidFill>
                  <a:schemeClr val="bg1">
                    <a:lumMod val="50000"/>
                  </a:schemeClr>
                </a:solidFill>
              </a:rPr>
              <a:t>Большой </a:t>
            </a:r>
            <a:r>
              <a:rPr lang="ru-RU" sz="1600" dirty="0">
                <a:solidFill>
                  <a:schemeClr val="bg1">
                    <a:lumMod val="50000"/>
                  </a:schemeClr>
                </a:solidFill>
              </a:rPr>
              <a:t>опыт работы с зерносушильным оборудованием, отвечающего современным требованиям.</a:t>
            </a:r>
          </a:p>
          <a:p>
            <a:r>
              <a:rPr lang="ru-RU" sz="1600" dirty="0" smtClean="0">
                <a:solidFill>
                  <a:schemeClr val="bg1">
                    <a:lumMod val="50000"/>
                  </a:schemeClr>
                </a:solidFill>
              </a:rPr>
              <a:t>Персонал компании </a:t>
            </a:r>
            <a:r>
              <a:rPr lang="ru-RU" sz="1600" dirty="0">
                <a:solidFill>
                  <a:schemeClr val="bg1">
                    <a:lumMod val="50000"/>
                  </a:schemeClr>
                </a:solidFill>
              </a:rPr>
              <a:t>с опытом работы в аграрном секторе и может выполнять все этапы работы.</a:t>
            </a:r>
          </a:p>
          <a:p>
            <a:r>
              <a:rPr lang="ru-RU" sz="1600" dirty="0" smtClean="0">
                <a:solidFill>
                  <a:schemeClr val="bg1">
                    <a:lumMod val="50000"/>
                  </a:schemeClr>
                </a:solidFill>
              </a:rPr>
              <a:t>Небольшое </a:t>
            </a:r>
            <a:r>
              <a:rPr lang="ru-RU" sz="1600" dirty="0">
                <a:solidFill>
                  <a:schemeClr val="bg1">
                    <a:lumMod val="50000"/>
                  </a:schemeClr>
                </a:solidFill>
              </a:rPr>
              <a:t>количество </a:t>
            </a:r>
            <a:r>
              <a:rPr lang="ru-RU" sz="1600" dirty="0" smtClean="0">
                <a:solidFill>
                  <a:schemeClr val="bg1">
                    <a:lumMod val="50000"/>
                  </a:schemeClr>
                </a:solidFill>
              </a:rPr>
              <a:t>команды </a:t>
            </a:r>
            <a:r>
              <a:rPr lang="ru-RU" sz="1600" dirty="0">
                <a:solidFill>
                  <a:schemeClr val="bg1">
                    <a:lumMod val="50000"/>
                  </a:schemeClr>
                </a:solidFill>
              </a:rPr>
              <a:t>в </a:t>
            </a:r>
            <a:r>
              <a:rPr lang="ru-RU" sz="1600" dirty="0" smtClean="0">
                <a:solidFill>
                  <a:schemeClr val="bg1">
                    <a:lumMod val="50000"/>
                  </a:schemeClr>
                </a:solidFill>
              </a:rPr>
              <a:t>начале, которое сокращает </a:t>
            </a:r>
            <a:r>
              <a:rPr lang="ru-RU" sz="1600" dirty="0">
                <a:solidFill>
                  <a:schemeClr val="bg1">
                    <a:lumMod val="50000"/>
                  </a:schemeClr>
                </a:solidFill>
              </a:rPr>
              <a:t>административные расходы и </a:t>
            </a:r>
            <a:r>
              <a:rPr lang="ru-RU" sz="1600" dirty="0" smtClean="0">
                <a:solidFill>
                  <a:schemeClr val="bg1">
                    <a:lumMod val="50000"/>
                  </a:schemeClr>
                </a:solidFill>
              </a:rPr>
              <a:t>повышает </a:t>
            </a:r>
            <a:r>
              <a:rPr lang="ru-RU" sz="1600" dirty="0">
                <a:solidFill>
                  <a:schemeClr val="bg1">
                    <a:lumMod val="50000"/>
                  </a:schemeClr>
                </a:solidFill>
              </a:rPr>
              <a:t>мобильность </a:t>
            </a:r>
            <a:r>
              <a:rPr lang="ru-RU" sz="1600" dirty="0" smtClean="0">
                <a:solidFill>
                  <a:schemeClr val="bg1">
                    <a:lumMod val="50000"/>
                  </a:schemeClr>
                </a:solidFill>
              </a:rPr>
              <a:t>компании.</a:t>
            </a:r>
            <a:endParaRPr lang="ru-RU" sz="1600" dirty="0">
              <a:solidFill>
                <a:schemeClr val="bg1">
                  <a:lumMod val="50000"/>
                </a:schemeClr>
              </a:solidFill>
            </a:endParaRPr>
          </a:p>
          <a:p>
            <a:r>
              <a:rPr lang="ru-RU" sz="1600" dirty="0" smtClean="0">
                <a:solidFill>
                  <a:schemeClr val="bg1">
                    <a:lumMod val="50000"/>
                  </a:schemeClr>
                </a:solidFill>
              </a:rPr>
              <a:t>Наличие </a:t>
            </a:r>
            <a:r>
              <a:rPr lang="ru-RU" sz="1600" dirty="0">
                <a:solidFill>
                  <a:schemeClr val="bg1">
                    <a:lumMod val="50000"/>
                  </a:schemeClr>
                </a:solidFill>
              </a:rPr>
              <a:t>некоторой наработанной клиентской базы.</a:t>
            </a:r>
          </a:p>
          <a:p>
            <a:r>
              <a:rPr lang="ru-RU" sz="1600" dirty="0" smtClean="0">
                <a:solidFill>
                  <a:schemeClr val="bg1">
                    <a:lumMod val="50000"/>
                  </a:schemeClr>
                </a:solidFill>
              </a:rPr>
              <a:t>Интерес </a:t>
            </a:r>
            <a:r>
              <a:rPr lang="ru-RU" sz="1600" dirty="0">
                <a:solidFill>
                  <a:schemeClr val="bg1">
                    <a:lumMod val="50000"/>
                  </a:schemeClr>
                </a:solidFill>
              </a:rPr>
              <a:t>к снижению затрат, недоверие к элеваторам.</a:t>
            </a:r>
          </a:p>
          <a:p>
            <a:pPr marL="0" indent="0">
              <a:buNone/>
            </a:pPr>
            <a:r>
              <a:rPr lang="ru-RU" sz="1600" dirty="0">
                <a:solidFill>
                  <a:schemeClr val="bg1">
                    <a:lumMod val="50000"/>
                  </a:schemeClr>
                </a:solidFill>
              </a:rPr>
              <a:t/>
            </a:r>
            <a:br>
              <a:rPr lang="ru-RU" sz="1600" dirty="0">
                <a:solidFill>
                  <a:schemeClr val="bg1">
                    <a:lumMod val="50000"/>
                  </a:schemeClr>
                </a:solidFill>
              </a:rPr>
            </a:br>
            <a:r>
              <a:rPr lang="ru-RU" sz="1600" dirty="0" smtClean="0">
                <a:solidFill>
                  <a:schemeClr val="bg1">
                    <a:lumMod val="50000"/>
                  </a:schemeClr>
                </a:solidFill>
              </a:rPr>
              <a:t>     </a:t>
            </a:r>
            <a:r>
              <a:rPr lang="ru-RU" sz="1600" b="1" i="1" dirty="0" smtClean="0">
                <a:solidFill>
                  <a:schemeClr val="bg1">
                    <a:lumMod val="50000"/>
                  </a:schemeClr>
                </a:solidFill>
              </a:rPr>
              <a:t>Слабые </a:t>
            </a:r>
            <a:r>
              <a:rPr lang="ru-RU" sz="1600" b="1" i="1" dirty="0">
                <a:solidFill>
                  <a:schemeClr val="bg1">
                    <a:lumMod val="50000"/>
                  </a:schemeClr>
                </a:solidFill>
              </a:rPr>
              <a:t>стороны:</a:t>
            </a:r>
            <a:endParaRPr lang="ru-RU" sz="1600" i="1" dirty="0">
              <a:solidFill>
                <a:schemeClr val="bg1">
                  <a:lumMod val="50000"/>
                </a:schemeClr>
              </a:solidFill>
            </a:endParaRPr>
          </a:p>
          <a:p>
            <a:r>
              <a:rPr lang="ru-RU" sz="1600" dirty="0" smtClean="0">
                <a:solidFill>
                  <a:schemeClr val="bg1">
                    <a:lumMod val="50000"/>
                  </a:schemeClr>
                </a:solidFill>
              </a:rPr>
              <a:t>Новизна </a:t>
            </a:r>
            <a:r>
              <a:rPr lang="ru-RU" sz="1600" dirty="0">
                <a:solidFill>
                  <a:schemeClr val="bg1">
                    <a:lumMod val="50000"/>
                  </a:schemeClr>
                </a:solidFill>
              </a:rPr>
              <a:t>услуги (тяжелая для восприятия выгод клиентов</a:t>
            </a:r>
            <a:r>
              <a:rPr lang="ru-RU" sz="1600" dirty="0" smtClean="0">
                <a:solidFill>
                  <a:schemeClr val="bg1">
                    <a:lumMod val="50000"/>
                  </a:schemeClr>
                </a:solidFill>
              </a:rPr>
              <a:t>).</a:t>
            </a:r>
            <a:endParaRPr lang="ru-RU" sz="1600" dirty="0">
              <a:solidFill>
                <a:schemeClr val="bg1">
                  <a:lumMod val="50000"/>
                </a:schemeClr>
              </a:solidFill>
            </a:endParaRPr>
          </a:p>
          <a:p>
            <a:r>
              <a:rPr lang="ru-RU" sz="1600" dirty="0" smtClean="0">
                <a:solidFill>
                  <a:schemeClr val="bg1">
                    <a:lumMod val="50000"/>
                  </a:schemeClr>
                </a:solidFill>
              </a:rPr>
              <a:t>Невысокая </a:t>
            </a:r>
            <a:r>
              <a:rPr lang="ru-RU" sz="1600" dirty="0">
                <a:solidFill>
                  <a:schemeClr val="bg1">
                    <a:lumMod val="50000"/>
                  </a:schemeClr>
                </a:solidFill>
              </a:rPr>
              <a:t>материальная база для развития.</a:t>
            </a:r>
          </a:p>
          <a:p>
            <a:r>
              <a:rPr lang="ru-RU" sz="1600" dirty="0" smtClean="0">
                <a:solidFill>
                  <a:schemeClr val="bg1">
                    <a:lumMod val="50000"/>
                  </a:schemeClr>
                </a:solidFill>
              </a:rPr>
              <a:t>Отсутствие </a:t>
            </a:r>
            <a:r>
              <a:rPr lang="ru-RU" sz="1600" dirty="0">
                <a:solidFill>
                  <a:schemeClr val="bg1">
                    <a:lumMod val="50000"/>
                  </a:schemeClr>
                </a:solidFill>
              </a:rPr>
              <a:t>отзывов и рекомендаций от предыдущих клиентов.</a:t>
            </a:r>
          </a:p>
          <a:p>
            <a:r>
              <a:rPr lang="ru-RU" sz="1600" dirty="0" smtClean="0">
                <a:solidFill>
                  <a:schemeClr val="bg1">
                    <a:lumMod val="50000"/>
                  </a:schemeClr>
                </a:solidFill>
              </a:rPr>
              <a:t>Отсутствие </a:t>
            </a:r>
            <a:r>
              <a:rPr lang="ru-RU" sz="1600" dirty="0">
                <a:solidFill>
                  <a:schemeClr val="bg1">
                    <a:lumMod val="50000"/>
                  </a:schemeClr>
                </a:solidFill>
              </a:rPr>
              <a:t>емкостей для хранения у потенциальных клиентов.</a:t>
            </a:r>
          </a:p>
          <a:p>
            <a:pPr marL="0" indent="0">
              <a:buNone/>
            </a:pPr>
            <a:r>
              <a:rPr lang="ru-RU" sz="1100" dirty="0"/>
              <a:t/>
            </a:r>
            <a:br>
              <a:rPr lang="ru-RU" sz="1100" dirty="0"/>
            </a:br>
            <a:endParaRPr lang="ru-RU" sz="1100" dirty="0"/>
          </a:p>
        </p:txBody>
      </p:sp>
    </p:spTree>
    <p:extLst>
      <p:ext uri="{BB962C8B-B14F-4D97-AF65-F5344CB8AC3E}">
        <p14:creationId xmlns:p14="http://schemas.microsoft.com/office/powerpoint/2010/main" val="22934246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SWOT </a:t>
            </a:r>
            <a:r>
              <a:rPr lang="uk-UA" dirty="0" err="1"/>
              <a:t>анализ</a:t>
            </a:r>
            <a:endParaRPr lang="ru-RU" dirty="0"/>
          </a:p>
        </p:txBody>
      </p:sp>
      <p:sp>
        <p:nvSpPr>
          <p:cNvPr id="3" name="Объект 2"/>
          <p:cNvSpPr>
            <a:spLocks noGrp="1"/>
          </p:cNvSpPr>
          <p:nvPr>
            <p:ph idx="1"/>
          </p:nvPr>
        </p:nvSpPr>
        <p:spPr/>
        <p:txBody>
          <a:bodyPr>
            <a:normAutofit/>
          </a:bodyPr>
          <a:lstStyle/>
          <a:p>
            <a:pPr marL="0" indent="0">
              <a:buNone/>
            </a:pPr>
            <a:r>
              <a:rPr lang="ru-RU" b="1" i="1" dirty="0" smtClean="0">
                <a:solidFill>
                  <a:schemeClr val="bg1">
                    <a:lumMod val="50000"/>
                  </a:schemeClr>
                </a:solidFill>
              </a:rPr>
              <a:t>     </a:t>
            </a:r>
            <a:r>
              <a:rPr lang="ru-RU" sz="1600" b="1" i="1" dirty="0" smtClean="0">
                <a:solidFill>
                  <a:schemeClr val="bg1">
                    <a:lumMod val="50000"/>
                  </a:schemeClr>
                </a:solidFill>
              </a:rPr>
              <a:t>Сторона </a:t>
            </a:r>
            <a:r>
              <a:rPr lang="ru-RU" sz="1600" b="1" i="1" dirty="0">
                <a:solidFill>
                  <a:schemeClr val="bg1">
                    <a:lumMod val="50000"/>
                  </a:schemeClr>
                </a:solidFill>
              </a:rPr>
              <a:t>возможностей:</a:t>
            </a:r>
            <a:endParaRPr lang="ru-RU" sz="1600" i="1" dirty="0">
              <a:solidFill>
                <a:schemeClr val="bg1">
                  <a:lumMod val="50000"/>
                </a:schemeClr>
              </a:solidFill>
            </a:endParaRPr>
          </a:p>
          <a:p>
            <a:r>
              <a:rPr lang="ru-RU" sz="1600" dirty="0" smtClean="0">
                <a:solidFill>
                  <a:schemeClr val="bg1">
                    <a:lumMod val="50000"/>
                  </a:schemeClr>
                </a:solidFill>
              </a:rPr>
              <a:t>Расширение </a:t>
            </a:r>
            <a:r>
              <a:rPr lang="ru-RU" sz="1600" dirty="0">
                <a:solidFill>
                  <a:schemeClr val="bg1">
                    <a:lumMod val="50000"/>
                  </a:schemeClr>
                </a:solidFill>
              </a:rPr>
              <a:t>географии </a:t>
            </a:r>
            <a:r>
              <a:rPr lang="ru-RU" sz="1600" dirty="0" smtClean="0">
                <a:solidFill>
                  <a:schemeClr val="bg1">
                    <a:lumMod val="50000"/>
                  </a:schemeClr>
                </a:solidFill>
              </a:rPr>
              <a:t>услуги.</a:t>
            </a:r>
            <a:endParaRPr lang="ru-RU" sz="1600" dirty="0">
              <a:solidFill>
                <a:schemeClr val="bg1">
                  <a:lumMod val="50000"/>
                </a:schemeClr>
              </a:solidFill>
            </a:endParaRPr>
          </a:p>
          <a:p>
            <a:r>
              <a:rPr lang="ru-RU" sz="1600" dirty="0" smtClean="0">
                <a:solidFill>
                  <a:schemeClr val="bg1">
                    <a:lumMod val="50000"/>
                  </a:schemeClr>
                </a:solidFill>
              </a:rPr>
              <a:t>Производство </a:t>
            </a:r>
            <a:r>
              <a:rPr lang="ru-RU" sz="1600" dirty="0">
                <a:solidFill>
                  <a:schemeClr val="bg1">
                    <a:lumMod val="50000"/>
                  </a:schemeClr>
                </a:solidFill>
              </a:rPr>
              <a:t>новых единиц зерносушильного </a:t>
            </a:r>
            <a:r>
              <a:rPr lang="ru-RU" sz="1600" dirty="0" smtClean="0">
                <a:solidFill>
                  <a:schemeClr val="bg1">
                    <a:lumMod val="50000"/>
                  </a:schemeClr>
                </a:solidFill>
              </a:rPr>
              <a:t>оборудования.</a:t>
            </a:r>
          </a:p>
          <a:p>
            <a:r>
              <a:rPr lang="ru-RU" sz="1600" dirty="0" smtClean="0">
                <a:solidFill>
                  <a:schemeClr val="bg1">
                    <a:lumMod val="50000"/>
                  </a:schemeClr>
                </a:solidFill>
              </a:rPr>
              <a:t>Предоставление </a:t>
            </a:r>
            <a:r>
              <a:rPr lang="ru-RU" sz="1600" dirty="0">
                <a:solidFill>
                  <a:schemeClr val="bg1">
                    <a:lumMod val="50000"/>
                  </a:schemeClr>
                </a:solidFill>
              </a:rPr>
              <a:t>новых видов услуг (</a:t>
            </a:r>
            <a:r>
              <a:rPr lang="ru-RU" sz="1600" dirty="0" smtClean="0">
                <a:solidFill>
                  <a:schemeClr val="bg1">
                    <a:lumMod val="50000"/>
                  </a:schemeClr>
                </a:solidFill>
              </a:rPr>
              <a:t>хранение, </a:t>
            </a:r>
            <a:r>
              <a:rPr lang="ru-RU" sz="1600" dirty="0">
                <a:solidFill>
                  <a:schemeClr val="bg1">
                    <a:lumMod val="50000"/>
                  </a:schemeClr>
                </a:solidFill>
              </a:rPr>
              <a:t>перевозка и т.д.)</a:t>
            </a:r>
          </a:p>
          <a:p>
            <a:pPr marL="0" indent="0">
              <a:buNone/>
            </a:pPr>
            <a:r>
              <a:rPr lang="ru-RU" sz="1600" dirty="0">
                <a:solidFill>
                  <a:schemeClr val="bg1">
                    <a:lumMod val="50000"/>
                  </a:schemeClr>
                </a:solidFill>
              </a:rPr>
              <a:t/>
            </a:r>
            <a:br>
              <a:rPr lang="ru-RU" sz="1600" dirty="0">
                <a:solidFill>
                  <a:schemeClr val="bg1">
                    <a:lumMod val="50000"/>
                  </a:schemeClr>
                </a:solidFill>
              </a:rPr>
            </a:br>
            <a:r>
              <a:rPr lang="ru-RU" sz="1600" dirty="0" smtClean="0">
                <a:solidFill>
                  <a:schemeClr val="bg1">
                    <a:lumMod val="50000"/>
                  </a:schemeClr>
                </a:solidFill>
              </a:rPr>
              <a:t>     </a:t>
            </a:r>
            <a:r>
              <a:rPr lang="ru-RU" sz="1600" b="1" i="1" dirty="0" smtClean="0">
                <a:solidFill>
                  <a:schemeClr val="bg1">
                    <a:lumMod val="50000"/>
                  </a:schemeClr>
                </a:solidFill>
              </a:rPr>
              <a:t>Сторона </a:t>
            </a:r>
            <a:r>
              <a:rPr lang="ru-RU" sz="1600" b="1" i="1" dirty="0">
                <a:solidFill>
                  <a:schemeClr val="bg1">
                    <a:lumMod val="50000"/>
                  </a:schemeClr>
                </a:solidFill>
              </a:rPr>
              <a:t>угроз:</a:t>
            </a:r>
            <a:endParaRPr lang="ru-RU" sz="1600" i="1" dirty="0">
              <a:solidFill>
                <a:schemeClr val="bg1">
                  <a:lumMod val="50000"/>
                </a:schemeClr>
              </a:solidFill>
            </a:endParaRPr>
          </a:p>
          <a:p>
            <a:r>
              <a:rPr lang="ru-RU" sz="1600" dirty="0" smtClean="0">
                <a:solidFill>
                  <a:schemeClr val="bg1">
                    <a:lumMod val="50000"/>
                  </a:schemeClr>
                </a:solidFill>
              </a:rPr>
              <a:t>Повышение </a:t>
            </a:r>
            <a:r>
              <a:rPr lang="ru-RU" sz="1600" dirty="0">
                <a:solidFill>
                  <a:schemeClr val="bg1">
                    <a:lumMod val="50000"/>
                  </a:schemeClr>
                </a:solidFill>
              </a:rPr>
              <a:t>цен на производственные составляющие.</a:t>
            </a:r>
          </a:p>
          <a:p>
            <a:r>
              <a:rPr lang="ru-RU" sz="1600" dirty="0" smtClean="0">
                <a:solidFill>
                  <a:schemeClr val="bg1">
                    <a:lumMod val="50000"/>
                  </a:schemeClr>
                </a:solidFill>
              </a:rPr>
              <a:t>Демпинг </a:t>
            </a:r>
            <a:r>
              <a:rPr lang="ru-RU" sz="1600" dirty="0">
                <a:solidFill>
                  <a:schemeClr val="bg1">
                    <a:lumMod val="50000"/>
                  </a:schemeClr>
                </a:solidFill>
              </a:rPr>
              <a:t>конкурентами (маловероятно, скорее наоборот).</a:t>
            </a:r>
          </a:p>
          <a:p>
            <a:r>
              <a:rPr lang="ru-RU" sz="1600" dirty="0" smtClean="0">
                <a:solidFill>
                  <a:schemeClr val="bg1">
                    <a:lumMod val="50000"/>
                  </a:schemeClr>
                </a:solidFill>
              </a:rPr>
              <a:t>Неблагоприятная </a:t>
            </a:r>
            <a:r>
              <a:rPr lang="ru-RU" sz="1600" dirty="0">
                <a:solidFill>
                  <a:schemeClr val="bg1">
                    <a:lumMod val="50000"/>
                  </a:schemeClr>
                </a:solidFill>
              </a:rPr>
              <a:t>политико-экономическая ситуация в </a:t>
            </a:r>
            <a:r>
              <a:rPr lang="ru-RU" sz="1600" dirty="0" smtClean="0">
                <a:solidFill>
                  <a:schemeClr val="bg1">
                    <a:lumMod val="50000"/>
                  </a:schemeClr>
                </a:solidFill>
              </a:rPr>
              <a:t>стране.</a:t>
            </a:r>
            <a:endParaRPr lang="ru-RU" sz="1600" dirty="0">
              <a:solidFill>
                <a:schemeClr val="bg1">
                  <a:lumMod val="50000"/>
                </a:schemeClr>
              </a:solidFill>
            </a:endParaRPr>
          </a:p>
          <a:p>
            <a:pPr marL="0" indent="0">
              <a:buNone/>
            </a:pPr>
            <a:endParaRPr lang="ru-RU" dirty="0"/>
          </a:p>
        </p:txBody>
      </p:sp>
    </p:spTree>
    <p:extLst>
      <p:ext uri="{BB962C8B-B14F-4D97-AF65-F5344CB8AC3E}">
        <p14:creationId xmlns:p14="http://schemas.microsoft.com/office/powerpoint/2010/main" val="3133929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smtClean="0"/>
              <a:t>Услуга </a:t>
            </a:r>
            <a:r>
              <a:rPr lang="ru-RU" dirty="0" err="1" smtClean="0"/>
              <a:t>зерносушения</a:t>
            </a:r>
            <a:endParaRPr lang="ru-RU" dirty="0"/>
          </a:p>
        </p:txBody>
      </p:sp>
      <p:pic>
        <p:nvPicPr>
          <p:cNvPr id="1026" name="Picture 2" descr="https://lh3.googleusercontent.com/Vbh3-tHehLtghmdFPwefuWPTOmx2FSEExXCEOY0WwRUQLkufSz61cDMbRKRXfDajvuEVE06w9jDtZ1id-uNfXfo7TWT5l-H5suP3_OWF4KcwyvPgsqF1R8SUh_GHaw"/>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77334" y="1440358"/>
            <a:ext cx="7436408" cy="2475845"/>
          </a:xfrm>
          <a:prstGeom prst="rect">
            <a:avLst/>
          </a:prstGeom>
          <a:noFill/>
          <a:extLst>
            <a:ext uri="{909E8E84-426E-40DD-AFC4-6F175D3DCCD1}">
              <a14:hiddenFill xmlns:a14="http://schemas.microsoft.com/office/drawing/2010/main">
                <a:solidFill>
                  <a:srgbClr val="FFFFFF"/>
                </a:solidFill>
              </a14:hiddenFill>
            </a:ext>
          </a:extLst>
        </p:spPr>
      </p:pic>
      <p:sp>
        <p:nvSpPr>
          <p:cNvPr id="4" name="Объект 3"/>
          <p:cNvSpPr>
            <a:spLocks noGrp="1"/>
          </p:cNvSpPr>
          <p:nvPr>
            <p:ph sz="half" idx="2"/>
          </p:nvPr>
        </p:nvSpPr>
        <p:spPr>
          <a:xfrm>
            <a:off x="619669" y="4514337"/>
            <a:ext cx="8960936" cy="1804086"/>
          </a:xfrm>
        </p:spPr>
        <p:txBody>
          <a:bodyPr/>
          <a:lstStyle/>
          <a:p>
            <a:r>
              <a:rPr lang="ru-RU" dirty="0">
                <a:solidFill>
                  <a:schemeClr val="bg1">
                    <a:lumMod val="50000"/>
                  </a:schemeClr>
                </a:solidFill>
              </a:rPr>
              <a:t>Т.е. из расчетной таблицы видно, что инвестиции, затраченные на производство зерносушилки смогут вернуться при условии сушения 5000 тонн с влажностью 24% и ценой всего 70 </a:t>
            </a:r>
            <a:r>
              <a:rPr lang="ru-RU" dirty="0" err="1">
                <a:solidFill>
                  <a:schemeClr val="bg1">
                    <a:lumMod val="50000"/>
                  </a:schemeClr>
                </a:solidFill>
              </a:rPr>
              <a:t>грн</a:t>
            </a:r>
            <a:r>
              <a:rPr lang="ru-RU" dirty="0">
                <a:solidFill>
                  <a:schemeClr val="bg1">
                    <a:lumMod val="50000"/>
                  </a:schemeClr>
                </a:solidFill>
              </a:rPr>
              <a:t>/т/%. Произойдет это за 46 дней. Изменения данных в любую сторону повлекут за собой изменение времени и </a:t>
            </a:r>
            <a:r>
              <a:rPr lang="ru-RU" dirty="0" smtClean="0">
                <a:solidFill>
                  <a:schemeClr val="bg1">
                    <a:lumMod val="50000"/>
                  </a:schemeClr>
                </a:solidFill>
              </a:rPr>
              <a:t>объема сушения</a:t>
            </a:r>
            <a:r>
              <a:rPr lang="ru-RU" dirty="0">
                <a:solidFill>
                  <a:schemeClr val="bg1">
                    <a:lumMod val="50000"/>
                  </a:schemeClr>
                </a:solidFill>
              </a:rPr>
              <a:t>.</a:t>
            </a:r>
            <a:r>
              <a:rPr lang="ru-RU" dirty="0"/>
              <a:t/>
            </a:r>
            <a:br>
              <a:rPr lang="ru-RU" dirty="0"/>
            </a:br>
            <a:endParaRPr lang="ru-RU" dirty="0"/>
          </a:p>
        </p:txBody>
      </p:sp>
    </p:spTree>
    <p:extLst>
      <p:ext uri="{BB962C8B-B14F-4D97-AF65-F5344CB8AC3E}">
        <p14:creationId xmlns:p14="http://schemas.microsoft.com/office/powerpoint/2010/main" val="2826997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799255" y="2487168"/>
            <a:ext cx="8186250" cy="3523488"/>
          </a:xfrm>
        </p:spPr>
        <p:txBody>
          <a:bodyPr>
            <a:normAutofit/>
          </a:bodyPr>
          <a:lstStyle/>
          <a:p>
            <a:pPr algn="just"/>
            <a:r>
              <a:rPr lang="ru-RU" sz="2400" dirty="0" smtClean="0">
                <a:solidFill>
                  <a:schemeClr val="bg1">
                    <a:lumMod val="50000"/>
                  </a:schemeClr>
                </a:solidFill>
              </a:rPr>
              <a:t>Открытие </a:t>
            </a:r>
            <a:r>
              <a:rPr lang="ru-RU" sz="2400" dirty="0">
                <a:solidFill>
                  <a:schemeClr val="bg1">
                    <a:lumMod val="50000"/>
                  </a:schemeClr>
                </a:solidFill>
              </a:rPr>
              <a:t>предприятия по производству зерносушильного оборудования фермерского типа с целью выхода на сегмент рынка зерносушильного оборудования для </a:t>
            </a:r>
            <a:r>
              <a:rPr lang="ru-RU" sz="2400" dirty="0" smtClean="0">
                <a:solidFill>
                  <a:schemeClr val="bg1">
                    <a:lumMod val="50000"/>
                  </a:schemeClr>
                </a:solidFill>
              </a:rPr>
              <a:t>сельхозпредприятий, а также предоставления услуги сушки зерна, и </a:t>
            </a:r>
            <a:r>
              <a:rPr lang="ru-RU" sz="2400" dirty="0">
                <a:solidFill>
                  <a:schemeClr val="bg1">
                    <a:lumMod val="50000"/>
                  </a:schemeClr>
                </a:solidFill>
              </a:rPr>
              <a:t>получения прибыли. </a:t>
            </a:r>
          </a:p>
        </p:txBody>
      </p:sp>
      <p:sp>
        <p:nvSpPr>
          <p:cNvPr id="5" name="Заголовок 1"/>
          <p:cNvSpPr txBox="1">
            <a:spLocks/>
          </p:cNvSpPr>
          <p:nvPr/>
        </p:nvSpPr>
        <p:spPr>
          <a:xfrm>
            <a:off x="908982" y="548640"/>
            <a:ext cx="8596668" cy="759968"/>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uk-UA" sz="3600" b="1" dirty="0" smtClean="0"/>
              <a:t>Б</a:t>
            </a:r>
            <a:r>
              <a:rPr lang="ru-RU" sz="3600" b="1" dirty="0" err="1" smtClean="0"/>
              <a:t>изнес</a:t>
            </a:r>
            <a:r>
              <a:rPr lang="ru-RU" sz="3600" b="1" dirty="0" smtClean="0"/>
              <a:t> проект </a:t>
            </a:r>
            <a:endParaRPr lang="ru-RU" sz="3600" b="1" dirty="0"/>
          </a:p>
        </p:txBody>
      </p:sp>
    </p:spTree>
    <p:extLst>
      <p:ext uri="{BB962C8B-B14F-4D97-AF65-F5344CB8AC3E}">
        <p14:creationId xmlns:p14="http://schemas.microsoft.com/office/powerpoint/2010/main" val="1587414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6008" y="621158"/>
            <a:ext cx="10515600" cy="1289504"/>
          </a:xfrm>
        </p:spPr>
        <p:txBody>
          <a:bodyPr>
            <a:normAutofit/>
          </a:bodyPr>
          <a:lstStyle/>
          <a:p>
            <a:r>
              <a:rPr lang="ru-RU" b="1" dirty="0"/>
              <a:t>Перспектива и </a:t>
            </a:r>
            <a:r>
              <a:rPr lang="ru-RU" b="1" dirty="0" smtClean="0"/>
              <a:t>развитие</a:t>
            </a:r>
            <a:endParaRPr lang="ru-RU" b="1" dirty="0"/>
          </a:p>
        </p:txBody>
      </p:sp>
      <p:sp>
        <p:nvSpPr>
          <p:cNvPr id="3" name="Объект 2"/>
          <p:cNvSpPr>
            <a:spLocks noGrp="1"/>
          </p:cNvSpPr>
          <p:nvPr>
            <p:ph idx="1"/>
          </p:nvPr>
        </p:nvSpPr>
        <p:spPr>
          <a:xfrm>
            <a:off x="655320" y="1565189"/>
            <a:ext cx="10515600" cy="5049795"/>
          </a:xfrm>
        </p:spPr>
        <p:txBody>
          <a:bodyPr>
            <a:normAutofit fontScale="92500" lnSpcReduction="10000"/>
          </a:bodyPr>
          <a:lstStyle/>
          <a:p>
            <a:pPr marL="0" indent="0">
              <a:buNone/>
            </a:pPr>
            <a:r>
              <a:rPr lang="ru-RU" i="1" dirty="0" smtClean="0">
                <a:solidFill>
                  <a:schemeClr val="bg1">
                    <a:lumMod val="50000"/>
                  </a:schemeClr>
                </a:solidFill>
              </a:rPr>
              <a:t>     </a:t>
            </a:r>
            <a:r>
              <a:rPr lang="ru-RU" i="1" u="sng" dirty="0" smtClean="0">
                <a:solidFill>
                  <a:schemeClr val="bg1">
                    <a:lumMod val="50000"/>
                  </a:schemeClr>
                </a:solidFill>
              </a:rPr>
              <a:t>Производство</a:t>
            </a:r>
          </a:p>
          <a:p>
            <a:pPr>
              <a:buFont typeface="Wingdings" panose="05000000000000000000" pitchFamily="2" charset="2"/>
              <a:buChar char="Ø"/>
            </a:pPr>
            <a:r>
              <a:rPr lang="ru-RU" dirty="0">
                <a:solidFill>
                  <a:schemeClr val="bg1">
                    <a:lumMod val="50000"/>
                  </a:schemeClr>
                </a:solidFill>
              </a:rPr>
              <a:t>С</a:t>
            </a:r>
            <a:r>
              <a:rPr lang="ru-RU" dirty="0" smtClean="0">
                <a:solidFill>
                  <a:schemeClr val="bg1">
                    <a:lumMod val="50000"/>
                  </a:schemeClr>
                </a:solidFill>
              </a:rPr>
              <a:t>нижение себестоимости продукции за счёт изготовления ряда комплектующих самостоятельно, а также за счёт оптимизации</a:t>
            </a:r>
            <a:r>
              <a:rPr lang="ru-RU" dirty="0">
                <a:solidFill>
                  <a:schemeClr val="bg1">
                    <a:lumMod val="50000"/>
                  </a:schemeClr>
                </a:solidFill>
              </a:rPr>
              <a:t> </a:t>
            </a:r>
            <a:r>
              <a:rPr lang="ru-RU" dirty="0" smtClean="0">
                <a:solidFill>
                  <a:schemeClr val="bg1">
                    <a:lumMod val="50000"/>
                  </a:schemeClr>
                </a:solidFill>
              </a:rPr>
              <a:t>работы с контрагентами</a:t>
            </a:r>
            <a:r>
              <a:rPr lang="ru-RU" dirty="0">
                <a:solidFill>
                  <a:schemeClr val="bg1">
                    <a:lumMod val="50000"/>
                  </a:schemeClr>
                </a:solidFill>
              </a:rPr>
              <a:t>.</a:t>
            </a:r>
            <a:endParaRPr lang="ru-RU" dirty="0" smtClean="0">
              <a:solidFill>
                <a:schemeClr val="bg1">
                  <a:lumMod val="50000"/>
                </a:schemeClr>
              </a:solidFill>
            </a:endParaRPr>
          </a:p>
          <a:p>
            <a:pPr>
              <a:buFont typeface="Wingdings" panose="05000000000000000000" pitchFamily="2" charset="2"/>
              <a:buChar char="Ø"/>
            </a:pPr>
            <a:r>
              <a:rPr lang="ru-RU" dirty="0">
                <a:solidFill>
                  <a:schemeClr val="bg1">
                    <a:lumMod val="50000"/>
                  </a:schemeClr>
                </a:solidFill>
              </a:rPr>
              <a:t>В</a:t>
            </a:r>
            <a:r>
              <a:rPr lang="ru-RU" dirty="0" smtClean="0">
                <a:solidFill>
                  <a:schemeClr val="bg1">
                    <a:lumMod val="50000"/>
                  </a:schemeClr>
                </a:solidFill>
              </a:rPr>
              <a:t>ыход на рынок СНГ</a:t>
            </a:r>
            <a:r>
              <a:rPr lang="ru-RU" dirty="0">
                <a:solidFill>
                  <a:schemeClr val="bg1">
                    <a:lumMod val="50000"/>
                  </a:schemeClr>
                </a:solidFill>
              </a:rPr>
              <a:t>.</a:t>
            </a:r>
            <a:endParaRPr lang="ru-RU" dirty="0" smtClean="0">
              <a:solidFill>
                <a:schemeClr val="bg1">
                  <a:lumMod val="50000"/>
                </a:schemeClr>
              </a:solidFill>
            </a:endParaRPr>
          </a:p>
          <a:p>
            <a:pPr>
              <a:buFont typeface="Wingdings" panose="05000000000000000000" pitchFamily="2" charset="2"/>
              <a:buChar char="Ø"/>
            </a:pPr>
            <a:r>
              <a:rPr lang="ru-RU" dirty="0">
                <a:solidFill>
                  <a:schemeClr val="bg1">
                    <a:lumMod val="50000"/>
                  </a:schemeClr>
                </a:solidFill>
              </a:rPr>
              <a:t>П</a:t>
            </a:r>
            <a:r>
              <a:rPr lang="ru-RU" dirty="0" smtClean="0">
                <a:solidFill>
                  <a:schemeClr val="bg1">
                    <a:lumMod val="50000"/>
                  </a:schemeClr>
                </a:solidFill>
              </a:rPr>
              <a:t>роизводство сопутствующего оборудования.</a:t>
            </a:r>
          </a:p>
          <a:p>
            <a:pPr>
              <a:buFont typeface="Wingdings" panose="05000000000000000000" pitchFamily="2" charset="2"/>
              <a:buChar char="Ø"/>
            </a:pPr>
            <a:r>
              <a:rPr lang="ru-RU" dirty="0">
                <a:solidFill>
                  <a:schemeClr val="bg1">
                    <a:lumMod val="50000"/>
                  </a:schemeClr>
                </a:solidFill>
              </a:rPr>
              <a:t>П</a:t>
            </a:r>
            <a:r>
              <a:rPr lang="ru-RU" dirty="0" smtClean="0">
                <a:solidFill>
                  <a:schemeClr val="bg1">
                    <a:lumMod val="50000"/>
                  </a:schemeClr>
                </a:solidFill>
              </a:rPr>
              <a:t>роизводство оборудования для других сегментов рынка.</a:t>
            </a:r>
          </a:p>
          <a:p>
            <a:pPr>
              <a:buFont typeface="Wingdings" panose="05000000000000000000" pitchFamily="2" charset="2"/>
              <a:buChar char="Ø"/>
            </a:pPr>
            <a:endParaRPr lang="ru-RU" dirty="0">
              <a:solidFill>
                <a:schemeClr val="bg1">
                  <a:lumMod val="50000"/>
                </a:schemeClr>
              </a:solidFill>
            </a:endParaRPr>
          </a:p>
          <a:p>
            <a:pPr marL="0" indent="0">
              <a:buNone/>
            </a:pPr>
            <a:r>
              <a:rPr lang="ru-RU" dirty="0" smtClean="0">
                <a:solidFill>
                  <a:schemeClr val="bg1">
                    <a:lumMod val="50000"/>
                  </a:schemeClr>
                </a:solidFill>
              </a:rPr>
              <a:t>     </a:t>
            </a:r>
            <a:r>
              <a:rPr lang="ru-RU" i="1" u="sng" dirty="0" smtClean="0">
                <a:solidFill>
                  <a:schemeClr val="bg1">
                    <a:lumMod val="50000"/>
                  </a:schemeClr>
                </a:solidFill>
              </a:rPr>
              <a:t>Услуга </a:t>
            </a:r>
            <a:r>
              <a:rPr lang="ru-RU" i="1" u="sng" dirty="0" err="1" smtClean="0">
                <a:solidFill>
                  <a:schemeClr val="bg1">
                    <a:lumMod val="50000"/>
                  </a:schemeClr>
                </a:solidFill>
              </a:rPr>
              <a:t>зерносушения</a:t>
            </a:r>
            <a:endParaRPr lang="ru-RU" i="1" u="sng" dirty="0" smtClean="0">
              <a:solidFill>
                <a:schemeClr val="bg1">
                  <a:lumMod val="50000"/>
                </a:schemeClr>
              </a:solidFill>
            </a:endParaRPr>
          </a:p>
          <a:p>
            <a:r>
              <a:rPr lang="ru-RU" dirty="0" smtClean="0">
                <a:solidFill>
                  <a:schemeClr val="bg1">
                    <a:lumMod val="50000"/>
                  </a:schemeClr>
                </a:solidFill>
              </a:rPr>
              <a:t>По </a:t>
            </a:r>
            <a:r>
              <a:rPr lang="ru-RU" dirty="0">
                <a:solidFill>
                  <a:schemeClr val="bg1">
                    <a:lumMod val="50000"/>
                  </a:schemeClr>
                </a:solidFill>
              </a:rPr>
              <a:t>мере возвращения инвестиций и популяризации услуги </a:t>
            </a:r>
            <a:r>
              <a:rPr lang="ru-RU" dirty="0" err="1">
                <a:solidFill>
                  <a:schemeClr val="bg1">
                    <a:lumMod val="50000"/>
                  </a:schemeClr>
                </a:solidFill>
              </a:rPr>
              <a:t>зерносушения</a:t>
            </a:r>
            <a:r>
              <a:rPr lang="ru-RU" dirty="0">
                <a:solidFill>
                  <a:schemeClr val="bg1">
                    <a:lumMod val="50000"/>
                  </a:schemeClr>
                </a:solidFill>
              </a:rPr>
              <a:t>, прогнозируется рост клиентов с последующим производством новых экземпляров и предоставлении услуг более широкому кругу клиентов.</a:t>
            </a:r>
            <a:br>
              <a:rPr lang="ru-RU" dirty="0">
                <a:solidFill>
                  <a:schemeClr val="bg1">
                    <a:lumMod val="50000"/>
                  </a:schemeClr>
                </a:solidFill>
              </a:rPr>
            </a:br>
            <a:r>
              <a:rPr lang="ru-RU" dirty="0">
                <a:solidFill>
                  <a:schemeClr val="bg1">
                    <a:lumMod val="50000"/>
                  </a:schemeClr>
                </a:solidFill>
              </a:rPr>
              <a:t/>
            </a:r>
            <a:br>
              <a:rPr lang="ru-RU" dirty="0">
                <a:solidFill>
                  <a:schemeClr val="bg1">
                    <a:lumMod val="50000"/>
                  </a:schemeClr>
                </a:solidFill>
              </a:rPr>
            </a:br>
            <a:r>
              <a:rPr lang="ru-RU" dirty="0">
                <a:solidFill>
                  <a:schemeClr val="bg1">
                    <a:lumMod val="50000"/>
                  </a:schemeClr>
                </a:solidFill>
              </a:rPr>
              <a:t>Также, предполагается, в случае потребности, привлечение инвестиций со стороны или же совместный с клиентом проект </a:t>
            </a:r>
            <a:r>
              <a:rPr lang="ru-RU" dirty="0" err="1">
                <a:solidFill>
                  <a:schemeClr val="bg1">
                    <a:lumMod val="50000"/>
                  </a:schemeClr>
                </a:solidFill>
              </a:rPr>
              <a:t>зерносушения</a:t>
            </a:r>
            <a:r>
              <a:rPr lang="ru-RU" dirty="0">
                <a:solidFill>
                  <a:schemeClr val="bg1">
                    <a:lumMod val="50000"/>
                  </a:schemeClr>
                </a:solidFill>
              </a:rPr>
              <a:t>.</a:t>
            </a:r>
          </a:p>
          <a:p>
            <a:pPr marL="0" indent="0">
              <a:buNone/>
            </a:pPr>
            <a:r>
              <a:rPr lang="ru-RU" dirty="0"/>
              <a:t/>
            </a:r>
            <a:br>
              <a:rPr lang="ru-RU" dirty="0"/>
            </a:br>
            <a:endParaRPr lang="ru-RU" dirty="0" smtClean="0">
              <a:solidFill>
                <a:schemeClr val="bg1">
                  <a:lumMod val="50000"/>
                </a:schemeClr>
              </a:solidFill>
            </a:endParaRPr>
          </a:p>
        </p:txBody>
      </p:sp>
    </p:spTree>
    <p:extLst>
      <p:ext uri="{BB962C8B-B14F-4D97-AF65-F5344CB8AC3E}">
        <p14:creationId xmlns:p14="http://schemas.microsoft.com/office/powerpoint/2010/main" val="38886908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Подзаголовок 2"/>
          <p:cNvSpPr txBox="1">
            <a:spLocks/>
          </p:cNvSpPr>
          <p:nvPr/>
        </p:nvSpPr>
        <p:spPr>
          <a:xfrm>
            <a:off x="1234057" y="2679280"/>
            <a:ext cx="8186250" cy="2282864"/>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uk-UA" sz="1600" i="1" dirty="0" smtClean="0">
                <a:solidFill>
                  <a:schemeClr val="bg1">
                    <a:lumMod val="50000"/>
                  </a:schemeClr>
                </a:solidFill>
              </a:rPr>
              <a:t>«</a:t>
            </a:r>
            <a:r>
              <a:rPr lang="ru-RU" sz="1600" i="1" dirty="0" smtClean="0">
                <a:solidFill>
                  <a:schemeClr val="bg1">
                    <a:lumMod val="50000"/>
                  </a:schemeClr>
                </a:solidFill>
              </a:rPr>
              <a:t>Великие дела нужно совершать, а не обдумывать бесконечно»         Ю. Цезарь </a:t>
            </a:r>
            <a:endParaRPr lang="ru-RU" sz="1600" dirty="0">
              <a:solidFill>
                <a:schemeClr val="bg1">
                  <a:lumMod val="50000"/>
                </a:schemeClr>
              </a:solidFill>
            </a:endParaRPr>
          </a:p>
        </p:txBody>
      </p:sp>
    </p:spTree>
    <p:extLst>
      <p:ext uri="{BB962C8B-B14F-4D97-AF65-F5344CB8AC3E}">
        <p14:creationId xmlns:p14="http://schemas.microsoft.com/office/powerpoint/2010/main" val="2736602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732155"/>
          </a:xfrm>
        </p:spPr>
        <p:txBody>
          <a:bodyPr>
            <a:normAutofit/>
          </a:bodyPr>
          <a:lstStyle/>
          <a:p>
            <a:r>
              <a:rPr lang="ru-RU" sz="3600" b="1" dirty="0" smtClean="0"/>
              <a:t>Описание проекта</a:t>
            </a:r>
            <a:endParaRPr lang="ru-RU" sz="3600" dirty="0"/>
          </a:p>
        </p:txBody>
      </p:sp>
      <p:sp>
        <p:nvSpPr>
          <p:cNvPr id="3" name="Объект 2"/>
          <p:cNvSpPr>
            <a:spLocks noGrp="1"/>
          </p:cNvSpPr>
          <p:nvPr>
            <p:ph idx="1"/>
          </p:nvPr>
        </p:nvSpPr>
        <p:spPr>
          <a:xfrm>
            <a:off x="460248" y="1097280"/>
            <a:ext cx="9025128" cy="5547360"/>
          </a:xfrm>
        </p:spPr>
        <p:txBody>
          <a:bodyPr>
            <a:normAutofit fontScale="85000" lnSpcReduction="10000"/>
          </a:bodyPr>
          <a:lstStyle/>
          <a:p>
            <a:pPr algn="just"/>
            <a:r>
              <a:rPr lang="ru-RU" sz="2000" dirty="0" smtClean="0">
                <a:solidFill>
                  <a:schemeClr val="bg1">
                    <a:lumMod val="50000"/>
                  </a:schemeClr>
                </a:solidFill>
              </a:rPr>
              <a:t>Данный </a:t>
            </a:r>
            <a:r>
              <a:rPr lang="ru-RU" sz="2000" dirty="0">
                <a:solidFill>
                  <a:schemeClr val="bg1">
                    <a:lumMod val="50000"/>
                  </a:schemeClr>
                </a:solidFill>
              </a:rPr>
              <a:t>проект предполагает открытие предприятия, которое будет осуществлять производство зерносушильного оборудования для сельхозпредприятий фермерского типа. Ввиду того, что данный тип продукта относится к высокотехнологичному типу оборудования повышенной сложности, предполагается осуществлять изготовление с использованием единичного метода организации производства. А также, предполагается, что форма организации производства будет основываться на кооперировании с предприятиями, организациями и другими структурами, каждая из которых специализируется на производстве отдельных составных частей целого или выполнении отдельного вида работ.</a:t>
            </a:r>
          </a:p>
          <a:p>
            <a:pPr algn="just"/>
            <a:r>
              <a:rPr lang="ru-RU" sz="2000" dirty="0">
                <a:solidFill>
                  <a:schemeClr val="bg1">
                    <a:lumMod val="50000"/>
                  </a:schemeClr>
                </a:solidFill>
              </a:rPr>
              <a:t>Основной целью проекта является создание высокотехнологичного оборудования для сушки зерна, способного перемещаться между объектами фермерских хозяйств либо крупными элеваторами. Современная зерносушилка будет производить сушку зерна на территории клиента, обеспечивая бережное сохранение продукта в емкостях заказчика. Главной задачей проекта будет нахождение оптимального количества клиентов на период сезона для </a:t>
            </a:r>
            <a:r>
              <a:rPr lang="ru-RU" sz="2000" dirty="0" err="1">
                <a:solidFill>
                  <a:schemeClr val="bg1">
                    <a:lumMod val="50000"/>
                  </a:schemeClr>
                </a:solidFill>
              </a:rPr>
              <a:t>зерносушения</a:t>
            </a:r>
            <a:r>
              <a:rPr lang="ru-RU" sz="2000" dirty="0">
                <a:solidFill>
                  <a:schemeClr val="bg1">
                    <a:lumMod val="50000"/>
                  </a:schemeClr>
                </a:solidFill>
              </a:rPr>
              <a:t> и оказание им качественной  услуги сушения зерна с получением прибыли для проекта. </a:t>
            </a:r>
          </a:p>
          <a:p>
            <a:pPr algn="just"/>
            <a:r>
              <a:rPr lang="ru-RU" sz="2000" dirty="0">
                <a:solidFill>
                  <a:schemeClr val="bg1">
                    <a:lumMod val="50000"/>
                  </a:schemeClr>
                </a:solidFill>
              </a:rPr>
              <a:t>Основными культурами для сушения будут кукуруза, подсолнечник, </a:t>
            </a:r>
            <a:r>
              <a:rPr lang="ru-RU" sz="2000" dirty="0" smtClean="0">
                <a:solidFill>
                  <a:schemeClr val="bg1">
                    <a:lumMod val="50000"/>
                  </a:schemeClr>
                </a:solidFill>
              </a:rPr>
              <a:t>пшеница, соя.</a:t>
            </a:r>
            <a:r>
              <a:rPr lang="ru-RU" sz="2000" dirty="0">
                <a:solidFill>
                  <a:schemeClr val="bg1">
                    <a:lumMod val="50000"/>
                  </a:schemeClr>
                </a:solidFill>
              </a:rPr>
              <a:t> </a:t>
            </a:r>
          </a:p>
          <a:p>
            <a:pPr algn="just"/>
            <a:r>
              <a:rPr lang="ru-RU" sz="2000" dirty="0">
                <a:solidFill>
                  <a:schemeClr val="bg1">
                    <a:lumMod val="50000"/>
                  </a:schemeClr>
                </a:solidFill>
              </a:rPr>
              <a:t>География района: средняя и северная полоса Украины, зона черноземов.</a:t>
            </a:r>
          </a:p>
          <a:p>
            <a:pPr marL="0" indent="0">
              <a:buNone/>
            </a:pPr>
            <a:endParaRPr lang="ru-RU" sz="2000" dirty="0">
              <a:solidFill>
                <a:schemeClr val="bg1">
                  <a:lumMod val="50000"/>
                </a:schemeClr>
              </a:solidFill>
            </a:endParaRPr>
          </a:p>
        </p:txBody>
      </p:sp>
    </p:spTree>
    <p:extLst>
      <p:ext uri="{BB962C8B-B14F-4D97-AF65-F5344CB8AC3E}">
        <p14:creationId xmlns:p14="http://schemas.microsoft.com/office/powerpoint/2010/main" val="3576021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b="1" dirty="0"/>
              <a:t>Цели и </a:t>
            </a:r>
            <a:r>
              <a:rPr lang="ru-RU" sz="3600" b="1" dirty="0" smtClean="0"/>
              <a:t>стратегия</a:t>
            </a:r>
            <a:endParaRPr lang="ru-RU" sz="3600" dirty="0"/>
          </a:p>
        </p:txBody>
      </p:sp>
      <p:sp>
        <p:nvSpPr>
          <p:cNvPr id="3" name="Объект 2"/>
          <p:cNvSpPr>
            <a:spLocks noGrp="1"/>
          </p:cNvSpPr>
          <p:nvPr>
            <p:ph idx="1"/>
          </p:nvPr>
        </p:nvSpPr>
        <p:spPr>
          <a:xfrm>
            <a:off x="677334" y="2407049"/>
            <a:ext cx="8159496" cy="2428562"/>
          </a:xfrm>
        </p:spPr>
        <p:txBody>
          <a:bodyPr>
            <a:normAutofit/>
          </a:bodyPr>
          <a:lstStyle/>
          <a:p>
            <a:pPr algn="just"/>
            <a:r>
              <a:rPr lang="ru-RU" sz="1600" dirty="0">
                <a:solidFill>
                  <a:schemeClr val="bg1">
                    <a:lumMod val="50000"/>
                  </a:schemeClr>
                </a:solidFill>
              </a:rPr>
              <a:t>Основной целью проекта является создание высокотехнологичного оборудования для сушки зерна, ориентированного на фермерское хозяйство для повышения его </a:t>
            </a:r>
            <a:r>
              <a:rPr lang="ru-RU" sz="1600" dirty="0" smtClean="0">
                <a:solidFill>
                  <a:schemeClr val="bg1">
                    <a:lumMod val="50000"/>
                  </a:schemeClr>
                </a:solidFill>
              </a:rPr>
              <a:t>эффективности, </a:t>
            </a:r>
            <a:r>
              <a:rPr lang="ru-RU" sz="1600" dirty="0">
                <a:solidFill>
                  <a:schemeClr val="bg1">
                    <a:lumMod val="50000"/>
                  </a:schemeClr>
                </a:solidFill>
              </a:rPr>
              <a:t>и </a:t>
            </a:r>
            <a:r>
              <a:rPr lang="ru-RU" sz="1600" dirty="0" smtClean="0">
                <a:solidFill>
                  <a:schemeClr val="bg1">
                    <a:lumMod val="50000"/>
                  </a:schemeClr>
                </a:solidFill>
              </a:rPr>
              <a:t>получение </a:t>
            </a:r>
            <a:r>
              <a:rPr lang="ru-RU" sz="1600" dirty="0">
                <a:solidFill>
                  <a:schemeClr val="bg1">
                    <a:lumMod val="50000"/>
                  </a:schemeClr>
                </a:solidFill>
              </a:rPr>
              <a:t>прибыли, занимая лидирующую позицию в данном сегменте</a:t>
            </a:r>
            <a:r>
              <a:rPr lang="ru-RU" sz="1600" dirty="0" smtClean="0">
                <a:solidFill>
                  <a:schemeClr val="bg1">
                    <a:lumMod val="50000"/>
                  </a:schemeClr>
                </a:solidFill>
              </a:rPr>
              <a:t>.</a:t>
            </a:r>
          </a:p>
          <a:p>
            <a:r>
              <a:rPr lang="ru-RU" sz="1600" dirty="0">
                <a:solidFill>
                  <a:schemeClr val="bg1">
                    <a:lumMod val="50000"/>
                  </a:schemeClr>
                </a:solidFill>
              </a:rPr>
              <a:t>Открытие предприятия (далее - “компания”) с целью производства единицы зерносушильного оборудования, предоставления услуги сушения зерна и получения прибыли</a:t>
            </a:r>
            <a:r>
              <a:rPr lang="ru-RU" dirty="0">
                <a:solidFill>
                  <a:schemeClr val="bg1">
                    <a:lumMod val="50000"/>
                  </a:schemeClr>
                </a:solidFill>
              </a:rPr>
              <a:t>.</a:t>
            </a:r>
            <a:endParaRPr lang="ru-RU" sz="2400" dirty="0">
              <a:solidFill>
                <a:schemeClr val="bg1">
                  <a:lumMod val="50000"/>
                </a:schemeClr>
              </a:solidFill>
            </a:endParaRPr>
          </a:p>
          <a:p>
            <a:pPr marL="0" indent="0">
              <a:buNone/>
            </a:pPr>
            <a:endParaRPr lang="ru-RU" sz="2400" dirty="0">
              <a:solidFill>
                <a:schemeClr val="bg1">
                  <a:lumMod val="50000"/>
                </a:schemeClr>
              </a:solidFill>
            </a:endParaRPr>
          </a:p>
        </p:txBody>
      </p:sp>
    </p:spTree>
    <p:extLst>
      <p:ext uri="{BB962C8B-B14F-4D97-AF65-F5344CB8AC3E}">
        <p14:creationId xmlns:p14="http://schemas.microsoft.com/office/powerpoint/2010/main" val="2888515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b="1" dirty="0"/>
              <a:t>Цели и стратегия</a:t>
            </a:r>
            <a:endParaRPr lang="ru-RU" dirty="0"/>
          </a:p>
        </p:txBody>
      </p:sp>
      <p:sp>
        <p:nvSpPr>
          <p:cNvPr id="3" name="Объект 2"/>
          <p:cNvSpPr>
            <a:spLocks noGrp="1"/>
          </p:cNvSpPr>
          <p:nvPr>
            <p:ph idx="1"/>
          </p:nvPr>
        </p:nvSpPr>
        <p:spPr>
          <a:xfrm>
            <a:off x="677334" y="1342768"/>
            <a:ext cx="8596668" cy="5412259"/>
          </a:xfrm>
        </p:spPr>
        <p:txBody>
          <a:bodyPr>
            <a:normAutofit fontScale="92500" lnSpcReduction="20000"/>
          </a:bodyPr>
          <a:lstStyle/>
          <a:p>
            <a:r>
              <a:rPr lang="ru-RU" dirty="0">
                <a:solidFill>
                  <a:schemeClr val="bg1">
                    <a:lumMod val="50000"/>
                  </a:schemeClr>
                </a:solidFill>
              </a:rPr>
              <a:t>Емкость именно нашей целевой аудитории определить сложно, так как не только отсутствие предложения влияет на готовность пользоваться </a:t>
            </a:r>
            <a:r>
              <a:rPr lang="ru-RU" dirty="0" smtClean="0">
                <a:solidFill>
                  <a:schemeClr val="bg1">
                    <a:lumMod val="50000"/>
                  </a:schemeClr>
                </a:solidFill>
              </a:rPr>
              <a:t>подобной услугой</a:t>
            </a:r>
            <a:r>
              <a:rPr lang="ru-RU" dirty="0">
                <a:solidFill>
                  <a:schemeClr val="bg1">
                    <a:lumMod val="50000"/>
                  </a:schemeClr>
                </a:solidFill>
              </a:rPr>
              <a:t>.</a:t>
            </a:r>
            <a:br>
              <a:rPr lang="ru-RU" dirty="0">
                <a:solidFill>
                  <a:schemeClr val="bg1">
                    <a:lumMod val="50000"/>
                  </a:schemeClr>
                </a:solidFill>
              </a:rPr>
            </a:br>
            <a:r>
              <a:rPr lang="ru-RU" dirty="0">
                <a:solidFill>
                  <a:schemeClr val="bg1">
                    <a:lumMod val="50000"/>
                  </a:schemeClr>
                </a:solidFill>
              </a:rPr>
              <a:t>Ниже приведены причины, которые прямо либо косвенно влияют на потенциального клиента. Их тоже можно разделить на объективные и субъективные</a:t>
            </a:r>
            <a:r>
              <a:rPr lang="ru-RU" dirty="0" smtClean="0">
                <a:solidFill>
                  <a:schemeClr val="bg1">
                    <a:lumMod val="50000"/>
                  </a:schemeClr>
                </a:solidFill>
              </a:rPr>
              <a:t>.</a:t>
            </a:r>
          </a:p>
          <a:p>
            <a:pPr marL="0" indent="0">
              <a:buNone/>
            </a:pPr>
            <a:r>
              <a:rPr lang="ru-RU" dirty="0">
                <a:solidFill>
                  <a:schemeClr val="bg1">
                    <a:lumMod val="50000"/>
                  </a:schemeClr>
                </a:solidFill>
              </a:rPr>
              <a:t/>
            </a:r>
            <a:br>
              <a:rPr lang="ru-RU" dirty="0">
                <a:solidFill>
                  <a:schemeClr val="bg1">
                    <a:lumMod val="50000"/>
                  </a:schemeClr>
                </a:solidFill>
              </a:rPr>
            </a:br>
            <a:r>
              <a:rPr lang="ru-RU" dirty="0" smtClean="0">
                <a:solidFill>
                  <a:schemeClr val="bg1">
                    <a:lumMod val="50000"/>
                  </a:schemeClr>
                </a:solidFill>
              </a:rPr>
              <a:t>      </a:t>
            </a:r>
            <a:r>
              <a:rPr lang="ru-RU" i="1" dirty="0" smtClean="0">
                <a:solidFill>
                  <a:schemeClr val="bg1">
                    <a:lumMod val="50000"/>
                  </a:schemeClr>
                </a:solidFill>
              </a:rPr>
              <a:t>Объективные:</a:t>
            </a:r>
          </a:p>
          <a:p>
            <a:r>
              <a:rPr lang="ru-RU" dirty="0" smtClean="0">
                <a:solidFill>
                  <a:schemeClr val="bg1">
                    <a:lumMod val="50000"/>
                  </a:schemeClr>
                </a:solidFill>
              </a:rPr>
              <a:t> </a:t>
            </a:r>
            <a:r>
              <a:rPr lang="ru-RU" dirty="0">
                <a:solidFill>
                  <a:schemeClr val="bg1">
                    <a:lumMod val="50000"/>
                  </a:schemeClr>
                </a:solidFill>
              </a:rPr>
              <a:t>климатические: величина влажности в каждом конкретном сезоне.</a:t>
            </a:r>
          </a:p>
          <a:p>
            <a:r>
              <a:rPr lang="ru-RU" dirty="0">
                <a:solidFill>
                  <a:schemeClr val="bg1">
                    <a:lumMod val="50000"/>
                  </a:schemeClr>
                </a:solidFill>
              </a:rPr>
              <a:t> </a:t>
            </a:r>
            <a:r>
              <a:rPr lang="ru-RU" dirty="0" smtClean="0">
                <a:solidFill>
                  <a:schemeClr val="bg1">
                    <a:lumMod val="50000"/>
                  </a:schemeClr>
                </a:solidFill>
              </a:rPr>
              <a:t>средняя </a:t>
            </a:r>
            <a:r>
              <a:rPr lang="ru-RU" dirty="0">
                <a:solidFill>
                  <a:schemeClr val="bg1">
                    <a:lumMod val="50000"/>
                  </a:schemeClr>
                </a:solidFill>
              </a:rPr>
              <a:t>цена на культуру в конкретный сезон.</a:t>
            </a:r>
          </a:p>
          <a:p>
            <a:r>
              <a:rPr lang="ru-RU" dirty="0">
                <a:solidFill>
                  <a:schemeClr val="bg1">
                    <a:lumMod val="50000"/>
                  </a:schemeClr>
                </a:solidFill>
              </a:rPr>
              <a:t> </a:t>
            </a:r>
            <a:r>
              <a:rPr lang="ru-RU" dirty="0" smtClean="0">
                <a:solidFill>
                  <a:schemeClr val="bg1">
                    <a:lumMod val="50000"/>
                  </a:schemeClr>
                </a:solidFill>
              </a:rPr>
              <a:t>средняя </a:t>
            </a:r>
            <a:r>
              <a:rPr lang="ru-RU" dirty="0">
                <a:solidFill>
                  <a:schemeClr val="bg1">
                    <a:lumMod val="50000"/>
                  </a:schemeClr>
                </a:solidFill>
              </a:rPr>
              <a:t>цена на ближайших элеваторах в конкретный сезон.</a:t>
            </a:r>
          </a:p>
          <a:p>
            <a:r>
              <a:rPr lang="ru-RU" dirty="0" smtClean="0">
                <a:solidFill>
                  <a:schemeClr val="bg1">
                    <a:lumMod val="50000"/>
                  </a:schemeClr>
                </a:solidFill>
              </a:rPr>
              <a:t> </a:t>
            </a:r>
            <a:r>
              <a:rPr lang="ru-RU" dirty="0">
                <a:solidFill>
                  <a:schemeClr val="bg1">
                    <a:lumMod val="50000"/>
                  </a:schemeClr>
                </a:solidFill>
              </a:rPr>
              <a:t>средняя урожайность по региону.</a:t>
            </a:r>
          </a:p>
          <a:p>
            <a:r>
              <a:rPr lang="ru-RU" dirty="0" smtClean="0">
                <a:solidFill>
                  <a:schemeClr val="bg1">
                    <a:lumMod val="50000"/>
                  </a:schemeClr>
                </a:solidFill>
              </a:rPr>
              <a:t> </a:t>
            </a:r>
            <a:r>
              <a:rPr lang="ru-RU" dirty="0">
                <a:solidFill>
                  <a:schemeClr val="bg1">
                    <a:lumMod val="50000"/>
                  </a:schemeClr>
                </a:solidFill>
              </a:rPr>
              <a:t>политико-экономическая ситуация в стране.</a:t>
            </a:r>
          </a:p>
          <a:p>
            <a:pPr marL="0" indent="0">
              <a:buNone/>
            </a:pPr>
            <a:r>
              <a:rPr lang="ru-RU" dirty="0" smtClean="0">
                <a:solidFill>
                  <a:schemeClr val="bg1">
                    <a:lumMod val="50000"/>
                  </a:schemeClr>
                </a:solidFill>
              </a:rPr>
              <a:t>      </a:t>
            </a:r>
            <a:r>
              <a:rPr lang="ru-RU" i="1" dirty="0" smtClean="0">
                <a:solidFill>
                  <a:schemeClr val="bg1">
                    <a:lumMod val="50000"/>
                  </a:schemeClr>
                </a:solidFill>
              </a:rPr>
              <a:t>Субъективные</a:t>
            </a:r>
            <a:r>
              <a:rPr lang="ru-RU" i="1" dirty="0">
                <a:solidFill>
                  <a:schemeClr val="bg1">
                    <a:lumMod val="50000"/>
                  </a:schemeClr>
                </a:solidFill>
              </a:rPr>
              <a:t>:</a:t>
            </a:r>
          </a:p>
          <a:p>
            <a:r>
              <a:rPr lang="ru-RU" dirty="0" smtClean="0">
                <a:solidFill>
                  <a:schemeClr val="bg1">
                    <a:lumMod val="50000"/>
                  </a:schemeClr>
                </a:solidFill>
              </a:rPr>
              <a:t> </a:t>
            </a:r>
            <a:r>
              <a:rPr lang="ru-RU" dirty="0">
                <a:solidFill>
                  <a:schemeClr val="bg1">
                    <a:lumMod val="50000"/>
                  </a:schemeClr>
                </a:solidFill>
              </a:rPr>
              <a:t>размер банка земли и распределение площадей посева разных </a:t>
            </a:r>
            <a:r>
              <a:rPr lang="ru-RU" dirty="0" smtClean="0">
                <a:solidFill>
                  <a:schemeClr val="bg1">
                    <a:lumMod val="50000"/>
                  </a:schemeClr>
                </a:solidFill>
              </a:rPr>
              <a:t>культур.</a:t>
            </a:r>
            <a:endParaRPr lang="ru-RU" dirty="0">
              <a:solidFill>
                <a:schemeClr val="bg1">
                  <a:lumMod val="50000"/>
                </a:schemeClr>
              </a:solidFill>
            </a:endParaRPr>
          </a:p>
          <a:p>
            <a:r>
              <a:rPr lang="ru-RU" dirty="0" smtClean="0">
                <a:solidFill>
                  <a:schemeClr val="bg1">
                    <a:lumMod val="50000"/>
                  </a:schemeClr>
                </a:solidFill>
              </a:rPr>
              <a:t> </a:t>
            </a:r>
            <a:r>
              <a:rPr lang="ru-RU" dirty="0">
                <a:solidFill>
                  <a:schemeClr val="bg1">
                    <a:lumMod val="50000"/>
                  </a:schemeClr>
                </a:solidFill>
              </a:rPr>
              <a:t>наличие емкостей для хранения зерна у конкретного клиента, тип емкости.</a:t>
            </a:r>
          </a:p>
          <a:p>
            <a:r>
              <a:rPr lang="ru-RU" dirty="0" smtClean="0">
                <a:solidFill>
                  <a:schemeClr val="bg1">
                    <a:lumMod val="50000"/>
                  </a:schemeClr>
                </a:solidFill>
              </a:rPr>
              <a:t> </a:t>
            </a:r>
            <a:r>
              <a:rPr lang="ru-RU" dirty="0">
                <a:solidFill>
                  <a:schemeClr val="bg1">
                    <a:lumMod val="50000"/>
                  </a:schemeClr>
                </a:solidFill>
              </a:rPr>
              <a:t>наличие техники, урожайность конкретного клиента.</a:t>
            </a:r>
          </a:p>
          <a:p>
            <a:r>
              <a:rPr lang="ru-RU" dirty="0" smtClean="0">
                <a:solidFill>
                  <a:schemeClr val="bg1">
                    <a:lumMod val="50000"/>
                  </a:schemeClr>
                </a:solidFill>
              </a:rPr>
              <a:t> </a:t>
            </a:r>
            <a:r>
              <a:rPr lang="ru-RU" dirty="0">
                <a:solidFill>
                  <a:schemeClr val="bg1">
                    <a:lumMod val="50000"/>
                  </a:schemeClr>
                </a:solidFill>
              </a:rPr>
              <a:t>менталитет и прогрессивность конкретного клиента.</a:t>
            </a:r>
            <a:endParaRPr lang="ru-RU" dirty="0" smtClean="0">
              <a:solidFill>
                <a:schemeClr val="bg1">
                  <a:lumMod val="50000"/>
                </a:schemeClr>
              </a:solidFill>
            </a:endParaRPr>
          </a:p>
        </p:txBody>
      </p:sp>
    </p:spTree>
    <p:extLst>
      <p:ext uri="{BB962C8B-B14F-4D97-AF65-F5344CB8AC3E}">
        <p14:creationId xmlns:p14="http://schemas.microsoft.com/office/powerpoint/2010/main" val="29996931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b="1" dirty="0" smtClean="0"/>
              <a:t>Целевой </a:t>
            </a:r>
            <a:r>
              <a:rPr lang="ru-RU" sz="3600" b="1" dirty="0"/>
              <a:t>клиент</a:t>
            </a:r>
            <a:r>
              <a:rPr lang="ru-RU" sz="3600" b="1" dirty="0" smtClean="0"/>
              <a:t>. Емкость рынка </a:t>
            </a:r>
            <a:endParaRPr lang="ru-RU" sz="3600" b="1" dirty="0"/>
          </a:p>
        </p:txBody>
      </p:sp>
      <p:sp>
        <p:nvSpPr>
          <p:cNvPr id="3" name="Объект 2"/>
          <p:cNvSpPr>
            <a:spLocks noGrp="1"/>
          </p:cNvSpPr>
          <p:nvPr>
            <p:ph idx="1"/>
          </p:nvPr>
        </p:nvSpPr>
        <p:spPr>
          <a:xfrm>
            <a:off x="587582" y="2089210"/>
            <a:ext cx="9199299" cy="3998552"/>
          </a:xfrm>
        </p:spPr>
        <p:txBody>
          <a:bodyPr>
            <a:normAutofit/>
          </a:bodyPr>
          <a:lstStyle/>
          <a:p>
            <a:pPr marL="0" indent="0" algn="just">
              <a:buNone/>
            </a:pPr>
            <a:r>
              <a:rPr lang="ru-RU" sz="1600" dirty="0" smtClean="0">
                <a:solidFill>
                  <a:schemeClr val="bg1">
                    <a:lumMod val="50000"/>
                  </a:schemeClr>
                </a:solidFill>
              </a:rPr>
              <a:t>Фермерские хозяйства с земельным банком от 500 – 5000 Га.</a:t>
            </a:r>
          </a:p>
          <a:p>
            <a:pPr marL="0" indent="0" algn="just">
              <a:buNone/>
            </a:pPr>
            <a:r>
              <a:rPr lang="ru-RU" sz="1600" dirty="0" smtClean="0">
                <a:solidFill>
                  <a:schemeClr val="bg1">
                    <a:lumMod val="50000"/>
                  </a:schemeClr>
                </a:solidFill>
              </a:rPr>
              <a:t>Кроме того,</a:t>
            </a:r>
          </a:p>
          <a:p>
            <a:pPr marL="0" indent="0" algn="just">
              <a:buNone/>
            </a:pPr>
            <a:r>
              <a:rPr lang="ru-RU" sz="1600" dirty="0">
                <a:solidFill>
                  <a:schemeClr val="bg1">
                    <a:lumMod val="50000"/>
                  </a:schemeClr>
                </a:solidFill>
              </a:rPr>
              <a:t> </a:t>
            </a:r>
            <a:r>
              <a:rPr lang="ru-RU" sz="1600" dirty="0" smtClean="0">
                <a:solidFill>
                  <a:schemeClr val="bg1">
                    <a:lumMod val="50000"/>
                  </a:schemeClr>
                </a:solidFill>
              </a:rPr>
              <a:t>   ―</a:t>
            </a:r>
            <a:r>
              <a:rPr lang="en-US" sz="1600" dirty="0" smtClean="0">
                <a:solidFill>
                  <a:schemeClr val="bg1">
                    <a:lumMod val="50000"/>
                  </a:schemeClr>
                </a:solidFill>
              </a:rPr>
              <a:t> </a:t>
            </a:r>
            <a:r>
              <a:rPr lang="ru-RU" sz="1600" dirty="0" smtClean="0">
                <a:solidFill>
                  <a:schemeClr val="bg1">
                    <a:lumMod val="50000"/>
                  </a:schemeClr>
                </a:solidFill>
              </a:rPr>
              <a:t>Фермерские хозяйства с земельным банком до 500 Га (приобретение зерносушилки кооперативно);</a:t>
            </a:r>
          </a:p>
          <a:p>
            <a:pPr marL="0" indent="0" algn="just">
              <a:buNone/>
            </a:pPr>
            <a:r>
              <a:rPr lang="ru-RU" sz="1600" dirty="0">
                <a:solidFill>
                  <a:schemeClr val="bg1">
                    <a:lumMod val="50000"/>
                  </a:schemeClr>
                </a:solidFill>
              </a:rPr>
              <a:t> </a:t>
            </a:r>
            <a:r>
              <a:rPr lang="en-US" sz="1600" dirty="0" smtClean="0">
                <a:solidFill>
                  <a:schemeClr val="bg1">
                    <a:lumMod val="50000"/>
                  </a:schemeClr>
                </a:solidFill>
              </a:rPr>
              <a:t>   </a:t>
            </a:r>
            <a:r>
              <a:rPr lang="ru-RU" sz="1600" dirty="0" smtClean="0">
                <a:solidFill>
                  <a:schemeClr val="bg1">
                    <a:lumMod val="50000"/>
                  </a:schemeClr>
                </a:solidFill>
              </a:rPr>
              <a:t>―</a:t>
            </a:r>
            <a:r>
              <a:rPr lang="en-US" sz="1600" dirty="0" smtClean="0">
                <a:solidFill>
                  <a:schemeClr val="bg1">
                    <a:lumMod val="50000"/>
                  </a:schemeClr>
                </a:solidFill>
              </a:rPr>
              <a:t> </a:t>
            </a:r>
            <a:r>
              <a:rPr lang="ru-RU" sz="1600" dirty="0" smtClean="0">
                <a:solidFill>
                  <a:schemeClr val="bg1">
                    <a:lumMod val="50000"/>
                  </a:schemeClr>
                </a:solidFill>
              </a:rPr>
              <a:t> </a:t>
            </a:r>
            <a:r>
              <a:rPr lang="en-US" sz="1600" dirty="0" smtClean="0">
                <a:solidFill>
                  <a:schemeClr val="bg1">
                    <a:lumMod val="50000"/>
                  </a:schemeClr>
                </a:solidFill>
              </a:rPr>
              <a:t> </a:t>
            </a:r>
            <a:r>
              <a:rPr lang="ru-RU" sz="1600" dirty="0" smtClean="0">
                <a:solidFill>
                  <a:schemeClr val="bg1">
                    <a:lumMod val="50000"/>
                  </a:schemeClr>
                </a:solidFill>
              </a:rPr>
              <a:t>Фермерские хозяйства с </a:t>
            </a:r>
            <a:r>
              <a:rPr lang="ru-RU" sz="1600" dirty="0">
                <a:solidFill>
                  <a:schemeClr val="bg1">
                    <a:lumMod val="50000"/>
                  </a:schemeClr>
                </a:solidFill>
              </a:rPr>
              <a:t>з</a:t>
            </a:r>
            <a:r>
              <a:rPr lang="ru-RU" sz="1600" dirty="0" smtClean="0">
                <a:solidFill>
                  <a:schemeClr val="bg1">
                    <a:lumMod val="50000"/>
                  </a:schemeClr>
                </a:solidFill>
              </a:rPr>
              <a:t>емельным банком более 5000 Га </a:t>
            </a:r>
          </a:p>
          <a:p>
            <a:pPr marL="0" indent="0" algn="just">
              <a:buNone/>
            </a:pPr>
            <a:r>
              <a:rPr lang="ru-RU" sz="1600" dirty="0" smtClean="0">
                <a:solidFill>
                  <a:schemeClr val="bg1">
                    <a:lumMod val="50000"/>
                  </a:schemeClr>
                </a:solidFill>
              </a:rPr>
              <a:t>(приобретение 2-х и более зерносушилок при параллельном использовании для обеспечения необходимой производительности).</a:t>
            </a:r>
          </a:p>
          <a:p>
            <a:pPr marL="0" indent="0" algn="just">
              <a:buNone/>
            </a:pPr>
            <a:endParaRPr lang="ru-RU" sz="1600" dirty="0">
              <a:solidFill>
                <a:schemeClr val="bg1">
                  <a:lumMod val="50000"/>
                </a:schemeClr>
              </a:solidFill>
            </a:endParaRPr>
          </a:p>
          <a:p>
            <a:pPr marL="0" indent="0" algn="just">
              <a:buNone/>
            </a:pPr>
            <a:r>
              <a:rPr lang="ru-RU" sz="1600" dirty="0" smtClean="0">
                <a:solidFill>
                  <a:schemeClr val="bg1">
                    <a:lumMod val="50000"/>
                  </a:schemeClr>
                </a:solidFill>
              </a:rPr>
              <a:t>По состоянию на 2019 год в Украине насчитывается </a:t>
            </a:r>
            <a:r>
              <a:rPr lang="ru-RU" sz="1600" b="1" dirty="0" smtClean="0">
                <a:solidFill>
                  <a:schemeClr val="bg1">
                    <a:lumMod val="50000"/>
                  </a:schemeClr>
                </a:solidFill>
              </a:rPr>
              <a:t>34 472 </a:t>
            </a:r>
            <a:r>
              <a:rPr lang="ru-RU" sz="1600" dirty="0" smtClean="0">
                <a:solidFill>
                  <a:schemeClr val="bg1">
                    <a:lumMod val="50000"/>
                  </a:schemeClr>
                </a:solidFill>
              </a:rPr>
              <a:t>фермерских хозяйства. Из которых, </a:t>
            </a:r>
            <a:r>
              <a:rPr lang="ru-RU" sz="1600" b="1" dirty="0" smtClean="0">
                <a:solidFill>
                  <a:schemeClr val="bg1">
                    <a:lumMod val="50000"/>
                  </a:schemeClr>
                </a:solidFill>
              </a:rPr>
              <a:t>6 645 </a:t>
            </a:r>
            <a:r>
              <a:rPr lang="ru-RU" sz="1600" dirty="0" smtClean="0">
                <a:solidFill>
                  <a:schemeClr val="bg1">
                    <a:lumMod val="50000"/>
                  </a:schemeClr>
                </a:solidFill>
              </a:rPr>
              <a:t>хозяйств с земельным банком от 500 до 5000 Га.</a:t>
            </a:r>
            <a:endParaRPr lang="ru-RU" sz="1600" dirty="0">
              <a:solidFill>
                <a:schemeClr val="bg1">
                  <a:lumMod val="50000"/>
                </a:schemeClr>
              </a:solidFill>
            </a:endParaRPr>
          </a:p>
        </p:txBody>
      </p:sp>
    </p:spTree>
    <p:extLst>
      <p:ext uri="{BB962C8B-B14F-4D97-AF65-F5344CB8AC3E}">
        <p14:creationId xmlns:p14="http://schemas.microsoft.com/office/powerpoint/2010/main" val="2325920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ru-RU" sz="3600" b="1" dirty="0"/>
              <a:t>Конкурентный анализ </a:t>
            </a:r>
            <a:r>
              <a:rPr lang="ru-RU" sz="3600" b="1" dirty="0" smtClean="0"/>
              <a:t>рынка</a:t>
            </a:r>
            <a:endParaRPr lang="ru-RU" sz="3600" b="1" dirty="0"/>
          </a:p>
        </p:txBody>
      </p:sp>
      <p:sp>
        <p:nvSpPr>
          <p:cNvPr id="3" name="Объект 2"/>
          <p:cNvSpPr>
            <a:spLocks noGrp="1"/>
          </p:cNvSpPr>
          <p:nvPr>
            <p:ph idx="1"/>
          </p:nvPr>
        </p:nvSpPr>
        <p:spPr>
          <a:xfrm>
            <a:off x="484632" y="1408670"/>
            <a:ext cx="10515600" cy="5280454"/>
          </a:xfrm>
        </p:spPr>
        <p:txBody>
          <a:bodyPr>
            <a:normAutofit/>
          </a:bodyPr>
          <a:lstStyle/>
          <a:p>
            <a:pPr algn="just">
              <a:buFont typeface="Wingdings" panose="05000000000000000000" pitchFamily="2" charset="2"/>
              <a:buChar char="Ø"/>
            </a:pPr>
            <a:r>
              <a:rPr lang="en-US" sz="1600" dirty="0" smtClean="0">
                <a:solidFill>
                  <a:schemeClr val="bg1">
                    <a:lumMod val="50000"/>
                  </a:schemeClr>
                </a:solidFill>
              </a:rPr>
              <a:t> </a:t>
            </a:r>
            <a:r>
              <a:rPr lang="ru-RU" sz="1600" dirty="0" smtClean="0">
                <a:solidFill>
                  <a:schemeClr val="bg1">
                    <a:lumMod val="50000"/>
                  </a:schemeClr>
                </a:solidFill>
              </a:rPr>
              <a:t>Производство мобильных зерносушилок в Украине отсутствует.</a:t>
            </a:r>
          </a:p>
          <a:p>
            <a:pPr algn="just">
              <a:buFont typeface="Wingdings" panose="05000000000000000000" pitchFamily="2" charset="2"/>
              <a:buChar char="Ø"/>
            </a:pPr>
            <a:r>
              <a:rPr lang="ru-RU" sz="1600" dirty="0" smtClean="0">
                <a:solidFill>
                  <a:schemeClr val="bg1">
                    <a:lumMod val="50000"/>
                  </a:schemeClr>
                </a:solidFill>
              </a:rPr>
              <a:t> </a:t>
            </a:r>
            <a:r>
              <a:rPr lang="ru-RU" sz="1600" dirty="0">
                <a:solidFill>
                  <a:schemeClr val="bg1">
                    <a:lumMod val="50000"/>
                  </a:schemeClr>
                </a:solidFill>
              </a:rPr>
              <a:t>На </a:t>
            </a:r>
            <a:r>
              <a:rPr lang="ru-RU" sz="1600" dirty="0" smtClean="0">
                <a:solidFill>
                  <a:schemeClr val="bg1">
                    <a:lumMod val="50000"/>
                  </a:schemeClr>
                </a:solidFill>
              </a:rPr>
              <a:t>рынке присутствуют зарубежные производители:</a:t>
            </a:r>
          </a:p>
          <a:p>
            <a:pPr marL="0" indent="0" algn="just">
              <a:buNone/>
            </a:pPr>
            <a:r>
              <a:rPr lang="ru-RU" sz="1600" dirty="0">
                <a:solidFill>
                  <a:schemeClr val="bg1">
                    <a:lumMod val="50000"/>
                  </a:schemeClr>
                </a:solidFill>
              </a:rPr>
              <a:t> </a:t>
            </a:r>
            <a:r>
              <a:rPr lang="ru-RU" sz="1600" dirty="0" smtClean="0">
                <a:solidFill>
                  <a:schemeClr val="bg1">
                    <a:lumMod val="50000"/>
                  </a:schemeClr>
                </a:solidFill>
              </a:rPr>
              <a:t>     Шахтного типа - </a:t>
            </a:r>
            <a:r>
              <a:rPr lang="en-US" sz="1600" dirty="0" smtClean="0">
                <a:solidFill>
                  <a:schemeClr val="bg1">
                    <a:lumMod val="50000"/>
                  </a:schemeClr>
                </a:solidFill>
              </a:rPr>
              <a:t>Stela(</a:t>
            </a:r>
            <a:r>
              <a:rPr lang="uk-UA" sz="1600" dirty="0" err="1" smtClean="0">
                <a:solidFill>
                  <a:schemeClr val="bg1">
                    <a:lumMod val="50000"/>
                  </a:schemeClr>
                </a:solidFill>
              </a:rPr>
              <a:t>Германия</a:t>
            </a:r>
            <a:r>
              <a:rPr lang="en-US" sz="1600" dirty="0" smtClean="0">
                <a:solidFill>
                  <a:schemeClr val="bg1">
                    <a:lumMod val="50000"/>
                  </a:schemeClr>
                </a:solidFill>
              </a:rPr>
              <a:t>)</a:t>
            </a:r>
            <a:r>
              <a:rPr lang="uk-UA" sz="1600" dirty="0" smtClean="0">
                <a:solidFill>
                  <a:schemeClr val="bg1">
                    <a:lumMod val="50000"/>
                  </a:schemeClr>
                </a:solidFill>
              </a:rPr>
              <a:t>, </a:t>
            </a:r>
            <a:r>
              <a:rPr lang="en-US" sz="1600" dirty="0" err="1" smtClean="0">
                <a:solidFill>
                  <a:schemeClr val="bg1">
                    <a:lumMod val="50000"/>
                  </a:schemeClr>
                </a:solidFill>
              </a:rPr>
              <a:t>Riela</a:t>
            </a:r>
            <a:r>
              <a:rPr lang="en-US" sz="1600" dirty="0" smtClean="0">
                <a:solidFill>
                  <a:schemeClr val="bg1">
                    <a:lumMod val="50000"/>
                  </a:schemeClr>
                </a:solidFill>
              </a:rPr>
              <a:t>(</a:t>
            </a:r>
            <a:r>
              <a:rPr lang="uk-UA" sz="1600" dirty="0" err="1" smtClean="0">
                <a:solidFill>
                  <a:schemeClr val="bg1">
                    <a:lumMod val="50000"/>
                  </a:schemeClr>
                </a:solidFill>
              </a:rPr>
              <a:t>Германия</a:t>
            </a:r>
            <a:r>
              <a:rPr lang="en-US" sz="1600" dirty="0" smtClean="0">
                <a:solidFill>
                  <a:schemeClr val="bg1">
                    <a:lumMod val="50000"/>
                  </a:schemeClr>
                </a:solidFill>
              </a:rPr>
              <a:t>)</a:t>
            </a:r>
            <a:r>
              <a:rPr lang="uk-UA" sz="1600" dirty="0" smtClean="0">
                <a:solidFill>
                  <a:schemeClr val="bg1">
                    <a:lumMod val="50000"/>
                  </a:schemeClr>
                </a:solidFill>
              </a:rPr>
              <a:t>, </a:t>
            </a:r>
            <a:r>
              <a:rPr lang="en-US" sz="1600" dirty="0" err="1" smtClean="0">
                <a:solidFill>
                  <a:schemeClr val="bg1">
                    <a:lumMod val="50000"/>
                  </a:schemeClr>
                </a:solidFill>
              </a:rPr>
              <a:t>Tornum</a:t>
            </a:r>
            <a:r>
              <a:rPr lang="en-US" sz="1600" dirty="0" smtClean="0">
                <a:solidFill>
                  <a:schemeClr val="bg1">
                    <a:lumMod val="50000"/>
                  </a:schemeClr>
                </a:solidFill>
              </a:rPr>
              <a:t>(</a:t>
            </a:r>
            <a:r>
              <a:rPr lang="uk-UA" sz="1600" dirty="0" err="1" smtClean="0">
                <a:solidFill>
                  <a:schemeClr val="bg1">
                    <a:lumMod val="50000"/>
                  </a:schemeClr>
                </a:solidFill>
              </a:rPr>
              <a:t>Швеция</a:t>
            </a:r>
            <a:r>
              <a:rPr lang="en-US" sz="1600" dirty="0" smtClean="0">
                <a:solidFill>
                  <a:schemeClr val="bg1">
                    <a:lumMod val="50000"/>
                  </a:schemeClr>
                </a:solidFill>
              </a:rPr>
              <a:t>)</a:t>
            </a:r>
            <a:endParaRPr lang="uk-UA" sz="1600" dirty="0" smtClean="0">
              <a:solidFill>
                <a:schemeClr val="bg1">
                  <a:lumMod val="50000"/>
                </a:schemeClr>
              </a:solidFill>
            </a:endParaRPr>
          </a:p>
          <a:p>
            <a:pPr marL="0" indent="0" algn="just">
              <a:buNone/>
            </a:pPr>
            <a:r>
              <a:rPr lang="uk-UA" sz="1600" dirty="0" smtClean="0">
                <a:solidFill>
                  <a:schemeClr val="bg1">
                    <a:lumMod val="50000"/>
                  </a:schemeClr>
                </a:solidFill>
              </a:rPr>
              <a:t>      (</a:t>
            </a:r>
            <a:r>
              <a:rPr lang="uk-UA" sz="1600" dirty="0" err="1" smtClean="0">
                <a:solidFill>
                  <a:schemeClr val="bg1">
                    <a:lumMod val="50000"/>
                  </a:schemeClr>
                </a:solidFill>
              </a:rPr>
              <a:t>отличаются</a:t>
            </a:r>
            <a:r>
              <a:rPr lang="uk-UA" sz="1600" dirty="0" smtClean="0">
                <a:solidFill>
                  <a:schemeClr val="bg1">
                    <a:lumMod val="50000"/>
                  </a:schemeClr>
                </a:solidFill>
              </a:rPr>
              <a:t> </a:t>
            </a:r>
            <a:r>
              <a:rPr lang="uk-UA" sz="1600" dirty="0" err="1" smtClean="0">
                <a:solidFill>
                  <a:schemeClr val="bg1">
                    <a:lumMod val="50000"/>
                  </a:schemeClr>
                </a:solidFill>
              </a:rPr>
              <a:t>мобильностью</a:t>
            </a:r>
            <a:r>
              <a:rPr lang="uk-UA" sz="1600" dirty="0" smtClean="0">
                <a:solidFill>
                  <a:schemeClr val="bg1">
                    <a:lumMod val="50000"/>
                  </a:schemeClr>
                </a:solidFill>
              </a:rPr>
              <a:t>, </a:t>
            </a:r>
            <a:r>
              <a:rPr lang="ru-RU" sz="1600" dirty="0" smtClean="0">
                <a:solidFill>
                  <a:schemeClr val="bg1">
                    <a:lumMod val="50000"/>
                  </a:schemeClr>
                </a:solidFill>
              </a:rPr>
              <a:t>высокой производительностью, высокой    </a:t>
            </a:r>
          </a:p>
          <a:p>
            <a:pPr marL="0" indent="0" algn="just">
              <a:buNone/>
            </a:pPr>
            <a:r>
              <a:rPr lang="ru-RU" sz="1600" dirty="0">
                <a:solidFill>
                  <a:schemeClr val="bg1">
                    <a:lumMod val="50000"/>
                  </a:schemeClr>
                </a:solidFill>
              </a:rPr>
              <a:t> </a:t>
            </a:r>
            <a:r>
              <a:rPr lang="ru-RU" sz="1600" dirty="0" smtClean="0">
                <a:solidFill>
                  <a:schemeClr val="bg1">
                    <a:lumMod val="50000"/>
                  </a:schemeClr>
                </a:solidFill>
              </a:rPr>
              <a:t>     </a:t>
            </a:r>
            <a:r>
              <a:rPr lang="en-US" sz="1600" dirty="0" smtClean="0">
                <a:solidFill>
                  <a:schemeClr val="bg1">
                    <a:lumMod val="50000"/>
                  </a:schemeClr>
                </a:solidFill>
              </a:rPr>
              <a:t> </a:t>
            </a:r>
            <a:r>
              <a:rPr lang="ru-RU" sz="1600" dirty="0" smtClean="0">
                <a:solidFill>
                  <a:schemeClr val="bg1">
                    <a:lumMod val="50000"/>
                  </a:schemeClr>
                </a:solidFill>
              </a:rPr>
              <a:t>стоимостью</a:t>
            </a:r>
            <a:r>
              <a:rPr lang="uk-UA" sz="1600" dirty="0" smtClean="0">
                <a:solidFill>
                  <a:schemeClr val="bg1">
                    <a:lumMod val="50000"/>
                  </a:schemeClr>
                </a:solidFill>
              </a:rPr>
              <a:t>).    </a:t>
            </a:r>
          </a:p>
          <a:p>
            <a:pPr marL="0" indent="0" algn="just">
              <a:buNone/>
            </a:pPr>
            <a:r>
              <a:rPr lang="uk-UA" sz="1600" dirty="0">
                <a:solidFill>
                  <a:schemeClr val="bg1">
                    <a:lumMod val="50000"/>
                  </a:schemeClr>
                </a:solidFill>
              </a:rPr>
              <a:t> </a:t>
            </a:r>
            <a:r>
              <a:rPr lang="uk-UA" sz="1600" dirty="0" smtClean="0">
                <a:solidFill>
                  <a:schemeClr val="bg1">
                    <a:lumMod val="50000"/>
                  </a:schemeClr>
                </a:solidFill>
              </a:rPr>
              <a:t>     Колонкового </a:t>
            </a:r>
            <a:r>
              <a:rPr lang="uk-UA" sz="1600" dirty="0" err="1" smtClean="0">
                <a:solidFill>
                  <a:schemeClr val="bg1">
                    <a:lumMod val="50000"/>
                  </a:schemeClr>
                </a:solidFill>
              </a:rPr>
              <a:t>типа</a:t>
            </a:r>
            <a:r>
              <a:rPr lang="uk-UA" sz="1600" dirty="0" smtClean="0">
                <a:solidFill>
                  <a:schemeClr val="bg1">
                    <a:lumMod val="50000"/>
                  </a:schemeClr>
                </a:solidFill>
              </a:rPr>
              <a:t> - </a:t>
            </a:r>
            <a:r>
              <a:rPr lang="en-US" sz="1600" dirty="0" err="1" smtClean="0">
                <a:solidFill>
                  <a:schemeClr val="bg1">
                    <a:lumMod val="50000"/>
                  </a:schemeClr>
                </a:solidFill>
              </a:rPr>
              <a:t>Mecmar</a:t>
            </a:r>
            <a:r>
              <a:rPr lang="en-US" sz="1600" dirty="0" smtClean="0">
                <a:solidFill>
                  <a:schemeClr val="bg1">
                    <a:lumMod val="50000"/>
                  </a:schemeClr>
                </a:solidFill>
              </a:rPr>
              <a:t>(</a:t>
            </a:r>
            <a:r>
              <a:rPr lang="uk-UA" sz="1600" dirty="0" err="1" smtClean="0">
                <a:solidFill>
                  <a:schemeClr val="bg1">
                    <a:lumMod val="50000"/>
                  </a:schemeClr>
                </a:solidFill>
              </a:rPr>
              <a:t>Италия</a:t>
            </a:r>
            <a:r>
              <a:rPr lang="en-US" sz="1600" dirty="0" smtClean="0">
                <a:solidFill>
                  <a:schemeClr val="bg1">
                    <a:lumMod val="50000"/>
                  </a:schemeClr>
                </a:solidFill>
              </a:rPr>
              <a:t>)</a:t>
            </a:r>
            <a:r>
              <a:rPr lang="uk-UA" sz="1600" dirty="0" smtClean="0">
                <a:solidFill>
                  <a:schemeClr val="bg1">
                    <a:lumMod val="50000"/>
                  </a:schemeClr>
                </a:solidFill>
              </a:rPr>
              <a:t>, </a:t>
            </a:r>
            <a:r>
              <a:rPr lang="en-US" sz="1600" dirty="0" err="1" smtClean="0">
                <a:solidFill>
                  <a:schemeClr val="bg1">
                    <a:lumMod val="50000"/>
                  </a:schemeClr>
                </a:solidFill>
              </a:rPr>
              <a:t>Agrex</a:t>
            </a:r>
            <a:r>
              <a:rPr lang="en-US" sz="1600" dirty="0" smtClean="0">
                <a:solidFill>
                  <a:schemeClr val="bg1">
                    <a:lumMod val="50000"/>
                  </a:schemeClr>
                </a:solidFill>
              </a:rPr>
              <a:t>(</a:t>
            </a:r>
            <a:r>
              <a:rPr lang="uk-UA" sz="1600" dirty="0" err="1" smtClean="0">
                <a:solidFill>
                  <a:schemeClr val="bg1">
                    <a:lumMod val="50000"/>
                  </a:schemeClr>
                </a:solidFill>
              </a:rPr>
              <a:t>Италия</a:t>
            </a:r>
            <a:r>
              <a:rPr lang="en-US" sz="1600" dirty="0" smtClean="0">
                <a:solidFill>
                  <a:schemeClr val="bg1">
                    <a:lumMod val="50000"/>
                  </a:schemeClr>
                </a:solidFill>
              </a:rPr>
              <a:t>)</a:t>
            </a:r>
            <a:r>
              <a:rPr lang="uk-UA" sz="1600" dirty="0" smtClean="0">
                <a:solidFill>
                  <a:schemeClr val="bg1">
                    <a:lumMod val="50000"/>
                  </a:schemeClr>
                </a:solidFill>
              </a:rPr>
              <a:t>, </a:t>
            </a:r>
            <a:r>
              <a:rPr lang="en-US" sz="1600" dirty="0" err="1" smtClean="0">
                <a:solidFill>
                  <a:schemeClr val="bg1">
                    <a:lumMod val="50000"/>
                  </a:schemeClr>
                </a:solidFill>
              </a:rPr>
              <a:t>Pedrotti</a:t>
            </a:r>
            <a:r>
              <a:rPr lang="en-US" sz="1600" dirty="0" smtClean="0">
                <a:solidFill>
                  <a:schemeClr val="bg1">
                    <a:lumMod val="50000"/>
                  </a:schemeClr>
                </a:solidFill>
              </a:rPr>
              <a:t>(</a:t>
            </a:r>
            <a:r>
              <a:rPr lang="uk-UA" sz="1600" dirty="0" err="1" smtClean="0">
                <a:solidFill>
                  <a:schemeClr val="bg1">
                    <a:lumMod val="50000"/>
                  </a:schemeClr>
                </a:solidFill>
              </a:rPr>
              <a:t>Италия</a:t>
            </a:r>
            <a:r>
              <a:rPr lang="en-US" sz="1600" dirty="0" smtClean="0">
                <a:solidFill>
                  <a:schemeClr val="bg1">
                    <a:lumMod val="50000"/>
                  </a:schemeClr>
                </a:solidFill>
              </a:rPr>
              <a:t>)</a:t>
            </a:r>
            <a:r>
              <a:rPr lang="ru-RU" sz="1600" dirty="0" smtClean="0">
                <a:solidFill>
                  <a:schemeClr val="bg1">
                    <a:lumMod val="50000"/>
                  </a:schemeClr>
                </a:solidFill>
              </a:rPr>
              <a:t> и др.</a:t>
            </a:r>
            <a:endParaRPr lang="uk-UA" sz="1600" dirty="0" smtClean="0">
              <a:solidFill>
                <a:schemeClr val="bg1">
                  <a:lumMod val="50000"/>
                </a:schemeClr>
              </a:solidFill>
            </a:endParaRPr>
          </a:p>
          <a:p>
            <a:pPr marL="0" indent="0" algn="just">
              <a:buNone/>
            </a:pPr>
            <a:r>
              <a:rPr lang="uk-UA" sz="1600" dirty="0" smtClean="0">
                <a:solidFill>
                  <a:schemeClr val="bg1">
                    <a:lumMod val="50000"/>
                  </a:schemeClr>
                </a:solidFill>
              </a:rPr>
              <a:t>      (</a:t>
            </a:r>
            <a:r>
              <a:rPr lang="uk-UA" sz="1600" dirty="0" err="1" smtClean="0">
                <a:solidFill>
                  <a:schemeClr val="bg1">
                    <a:lumMod val="50000"/>
                  </a:schemeClr>
                </a:solidFill>
              </a:rPr>
              <a:t>отличаются</a:t>
            </a:r>
            <a:r>
              <a:rPr lang="uk-UA" sz="1600" dirty="0" smtClean="0">
                <a:solidFill>
                  <a:schemeClr val="bg1">
                    <a:lumMod val="50000"/>
                  </a:schemeClr>
                </a:solidFill>
              </a:rPr>
              <a:t> </a:t>
            </a:r>
            <a:r>
              <a:rPr lang="uk-UA" sz="1600" dirty="0" err="1" smtClean="0">
                <a:solidFill>
                  <a:schemeClr val="bg1">
                    <a:lumMod val="50000"/>
                  </a:schemeClr>
                </a:solidFill>
              </a:rPr>
              <a:t>ограниченой</a:t>
            </a:r>
            <a:r>
              <a:rPr lang="uk-UA" sz="1600" dirty="0" smtClean="0">
                <a:solidFill>
                  <a:schemeClr val="bg1">
                    <a:lumMod val="50000"/>
                  </a:schemeClr>
                </a:solidFill>
              </a:rPr>
              <a:t> </a:t>
            </a:r>
            <a:r>
              <a:rPr lang="uk-UA" sz="1600" dirty="0" err="1" smtClean="0">
                <a:solidFill>
                  <a:schemeClr val="bg1">
                    <a:lumMod val="50000"/>
                  </a:schemeClr>
                </a:solidFill>
              </a:rPr>
              <a:t>мобильностью</a:t>
            </a:r>
            <a:r>
              <a:rPr lang="uk-UA" sz="1600" dirty="0" smtClean="0">
                <a:solidFill>
                  <a:schemeClr val="bg1">
                    <a:lumMod val="50000"/>
                  </a:schemeClr>
                </a:solidFill>
              </a:rPr>
              <a:t>, </a:t>
            </a:r>
            <a:r>
              <a:rPr lang="uk-UA" sz="1600" dirty="0" err="1" smtClean="0">
                <a:solidFill>
                  <a:schemeClr val="bg1">
                    <a:lumMod val="50000"/>
                  </a:schemeClr>
                </a:solidFill>
              </a:rPr>
              <a:t>низкая</a:t>
            </a:r>
            <a:r>
              <a:rPr lang="uk-UA" sz="1600" dirty="0" smtClean="0">
                <a:solidFill>
                  <a:schemeClr val="bg1">
                    <a:lumMod val="50000"/>
                  </a:schemeClr>
                </a:solidFill>
              </a:rPr>
              <a:t> </a:t>
            </a:r>
            <a:r>
              <a:rPr lang="uk-UA" sz="1600" dirty="0" err="1" smtClean="0">
                <a:solidFill>
                  <a:schemeClr val="bg1">
                    <a:lumMod val="50000"/>
                  </a:schemeClr>
                </a:solidFill>
              </a:rPr>
              <a:t>производительность</a:t>
            </a:r>
            <a:r>
              <a:rPr lang="uk-UA" sz="1600" dirty="0" smtClean="0">
                <a:solidFill>
                  <a:schemeClr val="bg1">
                    <a:lumMod val="50000"/>
                  </a:schemeClr>
                </a:solidFill>
              </a:rPr>
              <a:t>,</a:t>
            </a:r>
          </a:p>
          <a:p>
            <a:pPr marL="0" indent="0" algn="just">
              <a:buNone/>
            </a:pPr>
            <a:r>
              <a:rPr lang="uk-UA" sz="1600" dirty="0" smtClean="0">
                <a:solidFill>
                  <a:schemeClr val="bg1">
                    <a:lumMod val="50000"/>
                  </a:schemeClr>
                </a:solidFill>
              </a:rPr>
              <a:t>      </a:t>
            </a:r>
            <a:r>
              <a:rPr lang="uk-UA" sz="1600" dirty="0" err="1" smtClean="0">
                <a:solidFill>
                  <a:schemeClr val="bg1">
                    <a:lumMod val="50000"/>
                  </a:schemeClr>
                </a:solidFill>
              </a:rPr>
              <a:t>низким</a:t>
            </a:r>
            <a:r>
              <a:rPr lang="uk-UA" sz="1600" dirty="0" smtClean="0">
                <a:solidFill>
                  <a:schemeClr val="bg1">
                    <a:lumMod val="50000"/>
                  </a:schemeClr>
                </a:solidFill>
              </a:rPr>
              <a:t> </a:t>
            </a:r>
            <a:r>
              <a:rPr lang="uk-UA" sz="1600" dirty="0" err="1" smtClean="0">
                <a:solidFill>
                  <a:schemeClr val="bg1">
                    <a:lumMod val="50000"/>
                  </a:schemeClr>
                </a:solidFill>
              </a:rPr>
              <a:t>качеством</a:t>
            </a:r>
            <a:r>
              <a:rPr lang="uk-UA" sz="1600" dirty="0" smtClean="0">
                <a:solidFill>
                  <a:schemeClr val="bg1">
                    <a:lumMod val="50000"/>
                  </a:schemeClr>
                </a:solidFill>
              </a:rPr>
              <a:t> </a:t>
            </a:r>
            <a:r>
              <a:rPr lang="uk-UA" sz="1600" dirty="0" err="1" smtClean="0">
                <a:solidFill>
                  <a:schemeClr val="bg1">
                    <a:lumMod val="50000"/>
                  </a:schemeClr>
                </a:solidFill>
              </a:rPr>
              <a:t>выходящего</a:t>
            </a:r>
            <a:r>
              <a:rPr lang="uk-UA" sz="1600" dirty="0" smtClean="0">
                <a:solidFill>
                  <a:schemeClr val="bg1">
                    <a:lumMod val="50000"/>
                  </a:schemeClr>
                </a:solidFill>
              </a:rPr>
              <a:t> </a:t>
            </a:r>
            <a:r>
              <a:rPr lang="uk-UA" sz="1600" dirty="0" err="1" smtClean="0">
                <a:solidFill>
                  <a:schemeClr val="bg1">
                    <a:lumMod val="50000"/>
                  </a:schemeClr>
                </a:solidFill>
              </a:rPr>
              <a:t>продукта</a:t>
            </a:r>
            <a:r>
              <a:rPr lang="uk-UA" sz="1600" dirty="0" smtClean="0">
                <a:solidFill>
                  <a:schemeClr val="bg1">
                    <a:lumMod val="50000"/>
                  </a:schemeClr>
                </a:solidFill>
              </a:rPr>
              <a:t>, </a:t>
            </a:r>
            <a:r>
              <a:rPr lang="uk-UA" sz="1600" dirty="0" err="1" smtClean="0">
                <a:solidFill>
                  <a:schemeClr val="bg1">
                    <a:lumMod val="50000"/>
                  </a:schemeClr>
                </a:solidFill>
              </a:rPr>
              <a:t>низкой</a:t>
            </a:r>
            <a:r>
              <a:rPr lang="uk-UA" sz="1600" dirty="0" smtClean="0">
                <a:solidFill>
                  <a:schemeClr val="bg1">
                    <a:lumMod val="50000"/>
                  </a:schemeClr>
                </a:solidFill>
              </a:rPr>
              <a:t> </a:t>
            </a:r>
            <a:r>
              <a:rPr lang="uk-UA" sz="1600" dirty="0" err="1" smtClean="0">
                <a:solidFill>
                  <a:schemeClr val="bg1">
                    <a:lumMod val="50000"/>
                  </a:schemeClr>
                </a:solidFill>
              </a:rPr>
              <a:t>ценой</a:t>
            </a:r>
            <a:r>
              <a:rPr lang="uk-UA" sz="1600" dirty="0" smtClean="0">
                <a:solidFill>
                  <a:schemeClr val="bg1">
                    <a:lumMod val="50000"/>
                  </a:schemeClr>
                </a:solidFill>
              </a:rPr>
              <a:t>).</a:t>
            </a:r>
          </a:p>
          <a:p>
            <a:pPr marL="0" indent="0" algn="just">
              <a:buNone/>
            </a:pPr>
            <a:endParaRPr lang="uk-UA" sz="1600" dirty="0" smtClean="0">
              <a:solidFill>
                <a:schemeClr val="bg1">
                  <a:lumMod val="50000"/>
                </a:schemeClr>
              </a:solidFill>
            </a:endParaRPr>
          </a:p>
          <a:p>
            <a:pPr marL="0" indent="0" algn="just">
              <a:buNone/>
            </a:pPr>
            <a:r>
              <a:rPr lang="uk-UA" i="1" dirty="0" smtClean="0">
                <a:solidFill>
                  <a:schemeClr val="bg1">
                    <a:lumMod val="50000"/>
                  </a:schemeClr>
                </a:solidFill>
              </a:rPr>
              <a:t>     Услуга сушки</a:t>
            </a:r>
            <a:endParaRPr lang="uk-UA" i="1" dirty="0">
              <a:solidFill>
                <a:schemeClr val="bg1">
                  <a:lumMod val="50000"/>
                </a:schemeClr>
              </a:solidFill>
            </a:endParaRPr>
          </a:p>
          <a:p>
            <a:pPr algn="just">
              <a:buFont typeface="Wingdings" panose="05000000000000000000" pitchFamily="2" charset="2"/>
              <a:buChar char="Ø"/>
            </a:pPr>
            <a:r>
              <a:rPr lang="ru-RU" sz="1600" dirty="0" smtClean="0">
                <a:solidFill>
                  <a:schemeClr val="bg1">
                    <a:lumMod val="50000"/>
                  </a:schemeClr>
                </a:solidFill>
              </a:rPr>
              <a:t>В </a:t>
            </a:r>
            <a:r>
              <a:rPr lang="ru-RU" sz="1600" dirty="0">
                <a:solidFill>
                  <a:schemeClr val="bg1">
                    <a:lumMod val="50000"/>
                  </a:schemeClr>
                </a:solidFill>
              </a:rPr>
              <a:t>данное время компаний в сфере услуги </a:t>
            </a:r>
            <a:r>
              <a:rPr lang="ru-RU" sz="1600" dirty="0" err="1">
                <a:solidFill>
                  <a:schemeClr val="bg1">
                    <a:lumMod val="50000"/>
                  </a:schemeClr>
                </a:solidFill>
              </a:rPr>
              <a:t>зерносушения</a:t>
            </a:r>
            <a:r>
              <a:rPr lang="ru-RU" sz="1600" dirty="0">
                <a:solidFill>
                  <a:schemeClr val="bg1">
                    <a:lumMod val="50000"/>
                  </a:schemeClr>
                </a:solidFill>
              </a:rPr>
              <a:t>, предоставляющий такую услугу на </a:t>
            </a:r>
            <a:r>
              <a:rPr lang="ru-RU" sz="1600" dirty="0" smtClean="0">
                <a:solidFill>
                  <a:schemeClr val="bg1">
                    <a:lumMod val="50000"/>
                  </a:schemeClr>
                </a:solidFill>
              </a:rPr>
              <a:t>     </a:t>
            </a:r>
          </a:p>
          <a:p>
            <a:pPr marL="0" indent="0" algn="just">
              <a:buNone/>
            </a:pPr>
            <a:r>
              <a:rPr lang="ru-RU" sz="1600" dirty="0">
                <a:solidFill>
                  <a:schemeClr val="bg1">
                    <a:lumMod val="50000"/>
                  </a:schemeClr>
                </a:solidFill>
              </a:rPr>
              <a:t> </a:t>
            </a:r>
            <a:r>
              <a:rPr lang="ru-RU" sz="1600" dirty="0" smtClean="0">
                <a:solidFill>
                  <a:schemeClr val="bg1">
                    <a:lumMod val="50000"/>
                  </a:schemeClr>
                </a:solidFill>
              </a:rPr>
              <a:t>     территории </a:t>
            </a:r>
            <a:r>
              <a:rPr lang="ru-RU" sz="1600" dirty="0">
                <a:solidFill>
                  <a:schemeClr val="bg1">
                    <a:lumMod val="50000"/>
                  </a:schemeClr>
                </a:solidFill>
              </a:rPr>
              <a:t>клиента практически нет. В то же время, конкурентами также являются линейные </a:t>
            </a:r>
            <a:r>
              <a:rPr lang="ru-RU" sz="1600" dirty="0" smtClean="0">
                <a:solidFill>
                  <a:schemeClr val="bg1">
                    <a:lumMod val="50000"/>
                  </a:schemeClr>
                </a:solidFill>
              </a:rPr>
              <a:t>  </a:t>
            </a:r>
          </a:p>
          <a:p>
            <a:pPr marL="0" indent="0" algn="just">
              <a:buNone/>
            </a:pPr>
            <a:r>
              <a:rPr lang="ru-RU" sz="1600" dirty="0">
                <a:solidFill>
                  <a:schemeClr val="bg1">
                    <a:lumMod val="50000"/>
                  </a:schemeClr>
                </a:solidFill>
              </a:rPr>
              <a:t> </a:t>
            </a:r>
            <a:r>
              <a:rPr lang="ru-RU" sz="1600" dirty="0" smtClean="0">
                <a:solidFill>
                  <a:schemeClr val="bg1">
                    <a:lumMod val="50000"/>
                  </a:schemeClr>
                </a:solidFill>
              </a:rPr>
              <a:t>     элеваторы  или </a:t>
            </a:r>
            <a:r>
              <a:rPr lang="ru-RU" sz="1600" dirty="0">
                <a:solidFill>
                  <a:schemeClr val="bg1">
                    <a:lumMod val="50000"/>
                  </a:schemeClr>
                </a:solidFill>
              </a:rPr>
              <a:t>же частные хозяйства с имеющимися зерносушилками, производительность которых не </a:t>
            </a:r>
            <a:endParaRPr lang="ru-RU" sz="1600" dirty="0" smtClean="0">
              <a:solidFill>
                <a:schemeClr val="bg1">
                  <a:lumMod val="50000"/>
                </a:schemeClr>
              </a:solidFill>
            </a:endParaRPr>
          </a:p>
          <a:p>
            <a:pPr marL="0" indent="0" algn="just">
              <a:buNone/>
            </a:pPr>
            <a:r>
              <a:rPr lang="ru-RU" sz="1600" dirty="0">
                <a:solidFill>
                  <a:schemeClr val="bg1">
                    <a:lumMod val="50000"/>
                  </a:schemeClr>
                </a:solidFill>
              </a:rPr>
              <a:t> </a:t>
            </a:r>
            <a:r>
              <a:rPr lang="ru-RU" sz="1600" dirty="0" smtClean="0">
                <a:solidFill>
                  <a:schemeClr val="bg1">
                    <a:lumMod val="50000"/>
                  </a:schemeClr>
                </a:solidFill>
              </a:rPr>
              <a:t>     заполняется на </a:t>
            </a:r>
            <a:r>
              <a:rPr lang="ru-RU" sz="1600" dirty="0">
                <a:solidFill>
                  <a:schemeClr val="bg1">
                    <a:lumMod val="50000"/>
                  </a:schemeClr>
                </a:solidFill>
              </a:rPr>
              <a:t>100%.</a:t>
            </a:r>
            <a:endParaRPr lang="ru-RU" sz="2000" dirty="0">
              <a:solidFill>
                <a:schemeClr val="bg1">
                  <a:lumMod val="50000"/>
                </a:schemeClr>
              </a:solidFill>
            </a:endParaRPr>
          </a:p>
        </p:txBody>
      </p:sp>
    </p:spTree>
    <p:extLst>
      <p:ext uri="{BB962C8B-B14F-4D97-AF65-F5344CB8AC3E}">
        <p14:creationId xmlns:p14="http://schemas.microsoft.com/office/powerpoint/2010/main" val="15145819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6280" y="584582"/>
            <a:ext cx="10515600" cy="810532"/>
          </a:xfrm>
        </p:spPr>
        <p:txBody>
          <a:bodyPr>
            <a:normAutofit/>
          </a:bodyPr>
          <a:lstStyle/>
          <a:p>
            <a:r>
              <a:rPr lang="en-US" sz="3600" dirty="0" smtClean="0"/>
              <a:t>Stela (</a:t>
            </a:r>
            <a:r>
              <a:rPr lang="ru-RU" sz="3600" dirty="0" smtClean="0"/>
              <a:t>Германия</a:t>
            </a:r>
            <a:r>
              <a:rPr lang="en-US" sz="3600" dirty="0" smtClean="0"/>
              <a:t>)</a:t>
            </a:r>
            <a:endParaRPr lang="ru-RU" sz="3600" dirty="0"/>
          </a:p>
        </p:txBody>
      </p:sp>
      <p:pic>
        <p:nvPicPr>
          <p:cNvPr id="6" name="Объект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2733" y="2521748"/>
            <a:ext cx="4539599" cy="3059295"/>
          </a:xfr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145" y="1680755"/>
            <a:ext cx="3043578" cy="3900288"/>
          </a:xfrm>
          <a:prstGeom prst="rect">
            <a:avLst/>
          </a:prstGeom>
        </p:spPr>
      </p:pic>
      <p:pic>
        <p:nvPicPr>
          <p:cNvPr id="8" name="Рисунок 7"/>
          <p:cNvPicPr>
            <a:picLocks noChangeAspect="1"/>
          </p:cNvPicPr>
          <p:nvPr/>
        </p:nvPicPr>
        <p:blipFill rotWithShape="1">
          <a:blip r:embed="rId4">
            <a:extLst>
              <a:ext uri="{28A0092B-C50C-407E-A947-70E740481C1C}">
                <a14:useLocalDpi xmlns:a14="http://schemas.microsoft.com/office/drawing/2010/main" val="0"/>
              </a:ext>
            </a:extLst>
          </a:blip>
          <a:srcRect r="1530"/>
          <a:stretch/>
        </p:blipFill>
        <p:spPr>
          <a:xfrm>
            <a:off x="8961658" y="1680755"/>
            <a:ext cx="2657318" cy="3900288"/>
          </a:xfrm>
          <a:prstGeom prst="rect">
            <a:avLst/>
          </a:prstGeom>
        </p:spPr>
      </p:pic>
    </p:spTree>
    <p:extLst>
      <p:ext uri="{BB962C8B-B14F-4D97-AF65-F5344CB8AC3E}">
        <p14:creationId xmlns:p14="http://schemas.microsoft.com/office/powerpoint/2010/main" val="32773380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err="1" smtClean="0"/>
              <a:t>Riela</a:t>
            </a:r>
            <a:r>
              <a:rPr lang="en-US" sz="3600" dirty="0" smtClean="0"/>
              <a:t> (</a:t>
            </a:r>
            <a:r>
              <a:rPr lang="uk-UA" sz="3600" dirty="0" err="1" smtClean="0"/>
              <a:t>Германия</a:t>
            </a:r>
            <a:r>
              <a:rPr lang="en-US" sz="3600" dirty="0" smtClean="0"/>
              <a:t>)</a:t>
            </a:r>
            <a:endParaRPr lang="ru-RU" sz="3600" dirty="0"/>
          </a:p>
        </p:txBody>
      </p:sp>
      <p:pic>
        <p:nvPicPr>
          <p:cNvPr id="4" name="Объект 3"/>
          <p:cNvPicPr>
            <a:picLocks noGrp="1" noChangeAspect="1"/>
          </p:cNvPicPr>
          <p:nvPr>
            <p:ph idx="1"/>
          </p:nvPr>
        </p:nvPicPr>
        <p:blipFill rotWithShape="1">
          <a:blip r:embed="rId2">
            <a:extLst>
              <a:ext uri="{28A0092B-C50C-407E-A947-70E740481C1C}">
                <a14:useLocalDpi xmlns:a14="http://schemas.microsoft.com/office/drawing/2010/main" val="0"/>
              </a:ext>
            </a:extLst>
          </a:blip>
          <a:srcRect r="10889"/>
          <a:stretch/>
        </p:blipFill>
        <p:spPr>
          <a:xfrm>
            <a:off x="4944843" y="1985739"/>
            <a:ext cx="4538893" cy="3820160"/>
          </a:xfrm>
        </p:spPr>
      </p:pic>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29799"/>
          <a:stretch/>
        </p:blipFill>
        <p:spPr>
          <a:xfrm>
            <a:off x="414527" y="2266155"/>
            <a:ext cx="3639679" cy="3882021"/>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9065" y="1574800"/>
            <a:ext cx="4211555" cy="3158666"/>
          </a:xfrm>
          <a:prstGeom prst="rect">
            <a:avLst/>
          </a:prstGeom>
        </p:spPr>
      </p:pic>
    </p:spTree>
    <p:extLst>
      <p:ext uri="{BB962C8B-B14F-4D97-AF65-F5344CB8AC3E}">
        <p14:creationId xmlns:p14="http://schemas.microsoft.com/office/powerpoint/2010/main" val="3296549301"/>
      </p:ext>
    </p:extLst>
  </p:cSld>
  <p:clrMapOvr>
    <a:masterClrMapping/>
  </p:clrMapOvr>
  <p:timing>
    <p:tnLst>
      <p:par>
        <p:cTn id="1" dur="indefinite" restart="never" nodeType="tmRoot"/>
      </p:par>
    </p:tnLst>
  </p:timing>
</p:sld>
</file>

<file path=ppt/theme/theme1.xml><?xml version="1.0" encoding="utf-8"?>
<a:theme xmlns:a="http://schemas.openxmlformats.org/drawingml/2006/main" name="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1032</TotalTime>
  <Words>870</Words>
  <Application>Microsoft Office PowerPoint</Application>
  <PresentationFormat>Широкоэкранный</PresentationFormat>
  <Paragraphs>112</Paragraphs>
  <Slides>21</Slides>
  <Notes>1</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21</vt:i4>
      </vt:variant>
    </vt:vector>
  </HeadingPairs>
  <TitlesOfParts>
    <vt:vector size="27" baseType="lpstr">
      <vt:lpstr>Arial</vt:lpstr>
      <vt:lpstr>Calibri</vt:lpstr>
      <vt:lpstr>Trebuchet MS</vt:lpstr>
      <vt:lpstr>Wingdings</vt:lpstr>
      <vt:lpstr>Wingdings 3</vt:lpstr>
      <vt:lpstr>Аспект</vt:lpstr>
      <vt:lpstr>Проект производства мобильных зерносушилок с предоставлением услуги сушки зерна</vt:lpstr>
      <vt:lpstr>Презентация PowerPoint</vt:lpstr>
      <vt:lpstr>Описание проекта</vt:lpstr>
      <vt:lpstr>Цели и стратегия</vt:lpstr>
      <vt:lpstr>Цели и стратегия</vt:lpstr>
      <vt:lpstr>Целевой клиент. Емкость рынка </vt:lpstr>
      <vt:lpstr>Конкурентный анализ рынка</vt:lpstr>
      <vt:lpstr>Stela (Германия)</vt:lpstr>
      <vt:lpstr>Riela (Германия)</vt:lpstr>
      <vt:lpstr>Mepu (Финляндия)</vt:lpstr>
      <vt:lpstr>Agrex (Италия)</vt:lpstr>
      <vt:lpstr>Mecmar (Италия) </vt:lpstr>
      <vt:lpstr>Продукт проекта: «HAMMOND»</vt:lpstr>
      <vt:lpstr>Финансовый план</vt:lpstr>
      <vt:lpstr>Расходы</vt:lpstr>
      <vt:lpstr>Доход проекта:</vt:lpstr>
      <vt:lpstr>SWOT анализ</vt:lpstr>
      <vt:lpstr>SWOT анализ</vt:lpstr>
      <vt:lpstr>Услуга зерносушения</vt:lpstr>
      <vt:lpstr>Перспектива и развитие</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home</dc:creator>
  <cp:lastModifiedBy>DMITRY</cp:lastModifiedBy>
  <cp:revision>70</cp:revision>
  <dcterms:created xsi:type="dcterms:W3CDTF">2019-03-04T09:30:53Z</dcterms:created>
  <dcterms:modified xsi:type="dcterms:W3CDTF">2022-06-28T20:55:47Z</dcterms:modified>
</cp:coreProperties>
</file>